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11" r:id="rId3"/>
    <p:sldId id="303" r:id="rId4"/>
    <p:sldId id="309" r:id="rId5"/>
    <p:sldId id="304" r:id="rId6"/>
    <p:sldId id="305" r:id="rId7"/>
    <p:sldId id="307" r:id="rId8"/>
    <p:sldId id="306" r:id="rId9"/>
    <p:sldId id="299" r:id="rId10"/>
    <p:sldId id="308" r:id="rId11"/>
    <p:sldId id="300" r:id="rId12"/>
    <p:sldId id="301" r:id="rId13"/>
    <p:sldId id="302" r:id="rId14"/>
    <p:sldId id="313" r:id="rId15"/>
    <p:sldId id="314" r:id="rId16"/>
    <p:sldId id="318" r:id="rId17"/>
    <p:sldId id="315" r:id="rId18"/>
    <p:sldId id="317" r:id="rId19"/>
    <p:sldId id="319" r:id="rId20"/>
    <p:sldId id="320" r:id="rId21"/>
    <p:sldId id="316" r:id="rId22"/>
    <p:sldId id="297" r:id="rId23"/>
    <p:sldId id="291" r:id="rId24"/>
    <p:sldId id="292" r:id="rId25"/>
    <p:sldId id="293" r:id="rId26"/>
    <p:sldId id="298" r:id="rId27"/>
    <p:sldId id="326" r:id="rId28"/>
    <p:sldId id="327" r:id="rId29"/>
    <p:sldId id="328" r:id="rId30"/>
    <p:sldId id="329" r:id="rId31"/>
    <p:sldId id="330" r:id="rId32"/>
    <p:sldId id="331" r:id="rId33"/>
    <p:sldId id="332" r:id="rId34"/>
    <p:sldId id="333" r:id="rId35"/>
    <p:sldId id="290" r:id="rId36"/>
    <p:sldId id="294" r:id="rId37"/>
    <p:sldId id="295" r:id="rId38"/>
    <p:sldId id="296" r:id="rId39"/>
    <p:sldId id="321" r:id="rId40"/>
    <p:sldId id="322" r:id="rId41"/>
    <p:sldId id="323" r:id="rId42"/>
    <p:sldId id="324" r:id="rId43"/>
    <p:sldId id="325" r:id="rId44"/>
    <p:sldId id="28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36" autoAdjust="0"/>
    <p:restoredTop sz="96387" autoAdjust="0"/>
  </p:normalViewPr>
  <p:slideViewPr>
    <p:cSldViewPr snapToGrid="0">
      <p:cViewPr varScale="1">
        <p:scale>
          <a:sx n="127" d="100"/>
          <a:sy n="127" d="100"/>
        </p:scale>
        <p:origin x="6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F189D-AE99-4707-91B3-812F84E7AEA4}"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2BB1D-E76B-4B74-B76A-C892A5465D18}" type="slidenum">
              <a:rPr lang="zh-CN" altLang="en-US" smtClean="0"/>
              <a:t>‹#›</a:t>
            </a:fld>
            <a:endParaRPr lang="zh-CN" altLang="en-US"/>
          </a:p>
        </p:txBody>
      </p:sp>
    </p:spTree>
    <p:extLst>
      <p:ext uri="{BB962C8B-B14F-4D97-AF65-F5344CB8AC3E}">
        <p14:creationId xmlns:p14="http://schemas.microsoft.com/office/powerpoint/2010/main" val="16121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smtClean="0">
                <a:solidFill>
                  <a:schemeClr val="tx1"/>
                </a:solidFill>
                <a:effectLst/>
                <a:latin typeface="+mn-lt"/>
                <a:ea typeface="+mn-ea"/>
                <a:cs typeface="+mn-cs"/>
              </a:rPr>
              <a:t>主节点 </a:t>
            </a:r>
            <a:r>
              <a:rPr lang="en-US" altLang="zh-CN" sz="1200" b="1" i="0" kern="1200" smtClean="0">
                <a:solidFill>
                  <a:schemeClr val="tx1"/>
                </a:solidFill>
                <a:effectLst/>
                <a:latin typeface="+mn-lt"/>
                <a:ea typeface="+mn-ea"/>
                <a:cs typeface="+mn-cs"/>
              </a:rPr>
              <a:t>binary log dump </a:t>
            </a:r>
            <a:r>
              <a:rPr lang="zh-CN" altLang="en-US" sz="1200" b="1" i="0" kern="1200" smtClean="0">
                <a:solidFill>
                  <a:schemeClr val="tx1"/>
                </a:solidFill>
                <a:effectLst/>
                <a:latin typeface="+mn-lt"/>
                <a:ea typeface="+mn-ea"/>
                <a:cs typeface="+mn-cs"/>
              </a:rPr>
              <a:t>线程</a:t>
            </a:r>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r>
              <a:rPr lang="zh-CN" altLang="en-US" sz="1200" b="0" i="0" kern="1200" smtClean="0">
                <a:solidFill>
                  <a:schemeClr val="tx1"/>
                </a:solidFill>
                <a:effectLst/>
                <a:latin typeface="+mn-lt"/>
                <a:ea typeface="+mn-ea"/>
                <a:cs typeface="+mn-cs"/>
              </a:rPr>
              <a:t>当从节点连接主节点时，主节点会创建一个</a:t>
            </a:r>
            <a:r>
              <a:rPr lang="en-US" altLang="zh-CN" sz="1200" b="0" i="0" kern="1200" smtClean="0">
                <a:solidFill>
                  <a:schemeClr val="tx1"/>
                </a:solidFill>
                <a:effectLst/>
                <a:latin typeface="+mn-lt"/>
                <a:ea typeface="+mn-ea"/>
                <a:cs typeface="+mn-cs"/>
              </a:rPr>
              <a:t>log dump </a:t>
            </a:r>
            <a:r>
              <a:rPr lang="zh-CN" altLang="en-US" sz="1200" b="0" i="0" kern="1200" smtClean="0">
                <a:solidFill>
                  <a:schemeClr val="tx1"/>
                </a:solidFill>
                <a:effectLst/>
                <a:latin typeface="+mn-lt"/>
                <a:ea typeface="+mn-ea"/>
                <a:cs typeface="+mn-cs"/>
              </a:rPr>
              <a:t>线程，用于发送</a:t>
            </a:r>
            <a:r>
              <a:rPr lang="en-US" altLang="zh-CN" sz="1200" b="0" i="0" kern="1200" smtClean="0">
                <a:solidFill>
                  <a:schemeClr val="tx1"/>
                </a:solidFill>
                <a:effectLst/>
                <a:latin typeface="+mn-lt"/>
                <a:ea typeface="+mn-ea"/>
                <a:cs typeface="+mn-cs"/>
              </a:rPr>
              <a:t>bin-log</a:t>
            </a:r>
            <a:r>
              <a:rPr lang="zh-CN" altLang="en-US" sz="1200" b="0" i="0" kern="1200" smtClean="0">
                <a:solidFill>
                  <a:schemeClr val="tx1"/>
                </a:solidFill>
                <a:effectLst/>
                <a:latin typeface="+mn-lt"/>
                <a:ea typeface="+mn-ea"/>
                <a:cs typeface="+mn-cs"/>
              </a:rPr>
              <a:t>的内容。在读取</a:t>
            </a:r>
            <a:r>
              <a:rPr lang="en-US" altLang="zh-CN" sz="1200" b="0" i="0" kern="1200" smtClean="0">
                <a:solidFill>
                  <a:schemeClr val="tx1"/>
                </a:solidFill>
                <a:effectLst/>
                <a:latin typeface="+mn-lt"/>
                <a:ea typeface="+mn-ea"/>
                <a:cs typeface="+mn-cs"/>
              </a:rPr>
              <a:t>bin-log</a:t>
            </a:r>
            <a:r>
              <a:rPr lang="zh-CN" altLang="en-US" sz="1200" b="0" i="0" kern="1200" smtClean="0">
                <a:solidFill>
                  <a:schemeClr val="tx1"/>
                </a:solidFill>
                <a:effectLst/>
                <a:latin typeface="+mn-lt"/>
                <a:ea typeface="+mn-ea"/>
                <a:cs typeface="+mn-cs"/>
              </a:rPr>
              <a:t>中的操作时，此线程会对主节点上的</a:t>
            </a:r>
            <a:r>
              <a:rPr lang="en-US" altLang="zh-CN" sz="1200" b="0" i="0" kern="1200" smtClean="0">
                <a:solidFill>
                  <a:schemeClr val="tx1"/>
                </a:solidFill>
                <a:effectLst/>
                <a:latin typeface="+mn-lt"/>
                <a:ea typeface="+mn-ea"/>
                <a:cs typeface="+mn-cs"/>
              </a:rPr>
              <a:t>bin-log</a:t>
            </a:r>
            <a:r>
              <a:rPr lang="zh-CN" altLang="en-US" sz="1200" b="0" i="0" kern="1200" smtClean="0">
                <a:solidFill>
                  <a:schemeClr val="tx1"/>
                </a:solidFill>
                <a:effectLst/>
                <a:latin typeface="+mn-lt"/>
                <a:ea typeface="+mn-ea"/>
                <a:cs typeface="+mn-cs"/>
              </a:rPr>
              <a:t>加锁，当读取完成，甚至在发动给从节点之前，锁会被释放。</a:t>
            </a:r>
          </a:p>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r>
              <a:rPr lang="zh-CN" altLang="en-US" sz="1200" b="1" i="0" kern="1200" smtClean="0">
                <a:solidFill>
                  <a:schemeClr val="tx1"/>
                </a:solidFill>
                <a:effectLst/>
                <a:latin typeface="+mn-lt"/>
                <a:ea typeface="+mn-ea"/>
                <a:cs typeface="+mn-cs"/>
              </a:rPr>
              <a:t>从节点</a:t>
            </a:r>
            <a:r>
              <a:rPr lang="en-US" altLang="zh-CN" sz="1200" b="1" i="0" kern="1200" smtClean="0">
                <a:solidFill>
                  <a:schemeClr val="tx1"/>
                </a:solidFill>
                <a:effectLst/>
                <a:latin typeface="+mn-lt"/>
                <a:ea typeface="+mn-ea"/>
                <a:cs typeface="+mn-cs"/>
              </a:rPr>
              <a:t>I/O</a:t>
            </a:r>
            <a:r>
              <a:rPr lang="zh-CN" altLang="en-US" sz="1200" b="1" i="0" kern="1200" smtClean="0">
                <a:solidFill>
                  <a:schemeClr val="tx1"/>
                </a:solidFill>
                <a:effectLst/>
                <a:latin typeface="+mn-lt"/>
                <a:ea typeface="+mn-ea"/>
                <a:cs typeface="+mn-cs"/>
              </a:rPr>
              <a:t>线程</a:t>
            </a:r>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r>
              <a:rPr lang="zh-CN" altLang="en-US" sz="1200" b="0" i="0" kern="1200" smtClean="0">
                <a:solidFill>
                  <a:schemeClr val="tx1"/>
                </a:solidFill>
                <a:effectLst/>
                <a:latin typeface="+mn-lt"/>
                <a:ea typeface="+mn-ea"/>
                <a:cs typeface="+mn-cs"/>
              </a:rPr>
              <a:t>当从节点上执行</a:t>
            </a:r>
            <a:r>
              <a:rPr lang="en-US" altLang="zh-CN" sz="1200" b="0" i="0" kern="1200" smtClean="0">
                <a:solidFill>
                  <a:schemeClr val="tx1"/>
                </a:solidFill>
                <a:effectLst/>
                <a:latin typeface="+mn-lt"/>
                <a:ea typeface="+mn-ea"/>
                <a:cs typeface="+mn-cs"/>
              </a:rPr>
              <a:t>`start slave`</a:t>
            </a:r>
            <a:r>
              <a:rPr lang="zh-CN" altLang="en-US" sz="1200" b="0" i="0" kern="1200" smtClean="0">
                <a:solidFill>
                  <a:schemeClr val="tx1"/>
                </a:solidFill>
                <a:effectLst/>
                <a:latin typeface="+mn-lt"/>
                <a:ea typeface="+mn-ea"/>
                <a:cs typeface="+mn-cs"/>
              </a:rPr>
              <a:t>命令之后，从节点会创建一个</a:t>
            </a:r>
            <a:r>
              <a:rPr lang="en-US" altLang="zh-CN" sz="1200" b="0" i="0" kern="1200" smtClean="0">
                <a:solidFill>
                  <a:schemeClr val="tx1"/>
                </a:solidFill>
                <a:effectLst/>
                <a:latin typeface="+mn-lt"/>
                <a:ea typeface="+mn-ea"/>
                <a:cs typeface="+mn-cs"/>
              </a:rPr>
              <a:t>I/O</a:t>
            </a:r>
            <a:r>
              <a:rPr lang="zh-CN" altLang="en-US" sz="1200" b="0" i="0" kern="1200" smtClean="0">
                <a:solidFill>
                  <a:schemeClr val="tx1"/>
                </a:solidFill>
                <a:effectLst/>
                <a:latin typeface="+mn-lt"/>
                <a:ea typeface="+mn-ea"/>
                <a:cs typeface="+mn-cs"/>
              </a:rPr>
              <a:t>线程用来连接主节点，请求主库中更新的</a:t>
            </a:r>
            <a:r>
              <a:rPr lang="en-US" altLang="zh-CN" sz="1200" b="0" i="0" kern="1200" smtClean="0">
                <a:solidFill>
                  <a:schemeClr val="tx1"/>
                </a:solidFill>
                <a:effectLst/>
                <a:latin typeface="+mn-lt"/>
                <a:ea typeface="+mn-ea"/>
                <a:cs typeface="+mn-cs"/>
              </a:rPr>
              <a:t>bin-log</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I/O</a:t>
            </a:r>
            <a:r>
              <a:rPr lang="zh-CN" altLang="en-US" sz="1200" b="0" i="0" kern="1200" smtClean="0">
                <a:solidFill>
                  <a:schemeClr val="tx1"/>
                </a:solidFill>
                <a:effectLst/>
                <a:latin typeface="+mn-lt"/>
                <a:ea typeface="+mn-ea"/>
                <a:cs typeface="+mn-cs"/>
              </a:rPr>
              <a:t>线程接收到主节点</a:t>
            </a:r>
            <a:r>
              <a:rPr lang="en-US" altLang="zh-CN" sz="1200" b="0" i="0" kern="1200" smtClean="0">
                <a:solidFill>
                  <a:schemeClr val="tx1"/>
                </a:solidFill>
                <a:effectLst/>
                <a:latin typeface="+mn-lt"/>
                <a:ea typeface="+mn-ea"/>
                <a:cs typeface="+mn-cs"/>
              </a:rPr>
              <a:t>binlog dump </a:t>
            </a:r>
            <a:r>
              <a:rPr lang="zh-CN" altLang="en-US" sz="1200" b="0" i="0" kern="1200" smtClean="0">
                <a:solidFill>
                  <a:schemeClr val="tx1"/>
                </a:solidFill>
                <a:effectLst/>
                <a:latin typeface="+mn-lt"/>
                <a:ea typeface="+mn-ea"/>
                <a:cs typeface="+mn-cs"/>
              </a:rPr>
              <a:t>进程发来的更新之后，保存在本地</a:t>
            </a:r>
            <a:r>
              <a:rPr lang="en-US" altLang="zh-CN" sz="1200" b="0" i="0" kern="1200" smtClean="0">
                <a:solidFill>
                  <a:schemeClr val="tx1"/>
                </a:solidFill>
                <a:effectLst/>
                <a:latin typeface="+mn-lt"/>
                <a:ea typeface="+mn-ea"/>
                <a:cs typeface="+mn-cs"/>
              </a:rPr>
              <a:t>relay-log</a:t>
            </a:r>
            <a:r>
              <a:rPr lang="zh-CN" altLang="en-US" sz="1200" b="0" i="0" kern="1200" smtClean="0">
                <a:solidFill>
                  <a:schemeClr val="tx1"/>
                </a:solidFill>
                <a:effectLst/>
                <a:latin typeface="+mn-lt"/>
                <a:ea typeface="+mn-ea"/>
                <a:cs typeface="+mn-cs"/>
              </a:rPr>
              <a:t>中。</a:t>
            </a:r>
          </a:p>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r>
              <a:rPr lang="zh-CN" altLang="en-US" sz="1200" b="1" i="0" kern="1200" smtClean="0">
                <a:solidFill>
                  <a:schemeClr val="tx1"/>
                </a:solidFill>
                <a:effectLst/>
                <a:latin typeface="+mn-lt"/>
                <a:ea typeface="+mn-ea"/>
                <a:cs typeface="+mn-cs"/>
              </a:rPr>
              <a:t>从节点</a:t>
            </a:r>
            <a:r>
              <a:rPr lang="en-US" altLang="zh-CN" sz="1200" b="1" i="0" kern="1200" smtClean="0">
                <a:solidFill>
                  <a:schemeClr val="tx1"/>
                </a:solidFill>
                <a:effectLst/>
                <a:latin typeface="+mn-lt"/>
                <a:ea typeface="+mn-ea"/>
                <a:cs typeface="+mn-cs"/>
              </a:rPr>
              <a:t>SQL</a:t>
            </a:r>
            <a:r>
              <a:rPr lang="zh-CN" altLang="en-US" sz="1200" b="1" i="0" kern="1200" smtClean="0">
                <a:solidFill>
                  <a:schemeClr val="tx1"/>
                </a:solidFill>
                <a:effectLst/>
                <a:latin typeface="+mn-lt"/>
                <a:ea typeface="+mn-ea"/>
                <a:cs typeface="+mn-cs"/>
              </a:rPr>
              <a:t>线程</a:t>
            </a:r>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r>
              <a:rPr lang="en-US" altLang="zh-CN" sz="1200" b="0" i="0" kern="1200" smtClean="0">
                <a:solidFill>
                  <a:schemeClr val="tx1"/>
                </a:solidFill>
                <a:effectLst/>
                <a:latin typeface="+mn-lt"/>
                <a:ea typeface="+mn-ea"/>
                <a:cs typeface="+mn-cs"/>
              </a:rPr>
              <a:t>SQL</a:t>
            </a:r>
            <a:r>
              <a:rPr lang="zh-CN" altLang="en-US" sz="1200" b="0" i="0" kern="1200" smtClean="0">
                <a:solidFill>
                  <a:schemeClr val="tx1"/>
                </a:solidFill>
                <a:effectLst/>
                <a:latin typeface="+mn-lt"/>
                <a:ea typeface="+mn-ea"/>
                <a:cs typeface="+mn-cs"/>
              </a:rPr>
              <a:t>线程负责读取</a:t>
            </a:r>
            <a:r>
              <a:rPr lang="en-US" altLang="zh-CN" sz="1200" b="0" i="0" kern="1200" smtClean="0">
                <a:solidFill>
                  <a:schemeClr val="tx1"/>
                </a:solidFill>
                <a:effectLst/>
                <a:latin typeface="+mn-lt"/>
                <a:ea typeface="+mn-ea"/>
                <a:cs typeface="+mn-cs"/>
              </a:rPr>
              <a:t>relay log</a:t>
            </a:r>
            <a:r>
              <a:rPr lang="zh-CN" altLang="en-US" sz="1200" b="0" i="0" kern="1200" smtClean="0">
                <a:solidFill>
                  <a:schemeClr val="tx1"/>
                </a:solidFill>
                <a:effectLst/>
                <a:latin typeface="+mn-lt"/>
                <a:ea typeface="+mn-ea"/>
                <a:cs typeface="+mn-cs"/>
              </a:rPr>
              <a:t>中的内容，解析成具体的操作并执行，最终保证主从数据的一致性。</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9</a:t>
            </a:fld>
            <a:endParaRPr lang="zh-CN" altLang="en-US"/>
          </a:p>
        </p:txBody>
      </p:sp>
    </p:spTree>
    <p:extLst>
      <p:ext uri="{BB962C8B-B14F-4D97-AF65-F5344CB8AC3E}">
        <p14:creationId xmlns:p14="http://schemas.microsoft.com/office/powerpoint/2010/main" val="347920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34</a:t>
            </a:fld>
            <a:endParaRPr lang="zh-CN" altLang="en-US"/>
          </a:p>
        </p:txBody>
      </p:sp>
    </p:spTree>
    <p:extLst>
      <p:ext uri="{BB962C8B-B14F-4D97-AF65-F5344CB8AC3E}">
        <p14:creationId xmlns:p14="http://schemas.microsoft.com/office/powerpoint/2010/main" val="388712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38</a:t>
            </a:fld>
            <a:endParaRPr lang="zh-CN" altLang="en-US"/>
          </a:p>
        </p:txBody>
      </p:sp>
    </p:spTree>
    <p:extLst>
      <p:ext uri="{BB962C8B-B14F-4D97-AF65-F5344CB8AC3E}">
        <p14:creationId xmlns:p14="http://schemas.microsoft.com/office/powerpoint/2010/main" val="282347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41</a:t>
            </a:fld>
            <a:endParaRPr lang="zh-CN" altLang="en-US"/>
          </a:p>
        </p:txBody>
      </p:sp>
    </p:spTree>
    <p:extLst>
      <p:ext uri="{BB962C8B-B14F-4D97-AF65-F5344CB8AC3E}">
        <p14:creationId xmlns:p14="http://schemas.microsoft.com/office/powerpoint/2010/main" val="417893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42</a:t>
            </a:fld>
            <a:endParaRPr lang="zh-CN" altLang="en-US"/>
          </a:p>
        </p:txBody>
      </p:sp>
    </p:spTree>
    <p:extLst>
      <p:ext uri="{BB962C8B-B14F-4D97-AF65-F5344CB8AC3E}">
        <p14:creationId xmlns:p14="http://schemas.microsoft.com/office/powerpoint/2010/main" val="164742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43</a:t>
            </a:fld>
            <a:endParaRPr lang="zh-CN" altLang="en-US"/>
          </a:p>
        </p:txBody>
      </p:sp>
    </p:spTree>
    <p:extLst>
      <p:ext uri="{BB962C8B-B14F-4D97-AF65-F5344CB8AC3E}">
        <p14:creationId xmlns:p14="http://schemas.microsoft.com/office/powerpoint/2010/main" val="2875340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43372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2704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21778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90028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39869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56494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42381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2995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11894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1589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00125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0"/>
            <a:ext cx="10515600" cy="96665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27698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3C885-33C2-434E-9E9F-E31210960F12}" type="datetimeFigureOut">
              <a:rPr lang="zh-CN" altLang="en-US" smtClean="0"/>
              <a:t>2021/12/7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5371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3255" y="1122363"/>
            <a:ext cx="9962707" cy="2387600"/>
          </a:xfrm>
        </p:spPr>
        <p:txBody>
          <a:bodyPr>
            <a:normAutofit/>
          </a:bodyPr>
          <a:lstStyle/>
          <a:p>
            <a:r>
              <a:rPr lang="en-US" altLang="zh-CN" smtClean="0"/>
              <a:t>MySQL</a:t>
            </a:r>
            <a:br>
              <a:rPr lang="en-US" altLang="zh-CN" smtClean="0"/>
            </a:br>
            <a:r>
              <a:rPr lang="zh-CN" altLang="en-US" smtClean="0"/>
              <a:t>网络存储方案</a:t>
            </a:r>
            <a:endParaRPr lang="zh-CN" altLang="en-US"/>
          </a:p>
        </p:txBody>
      </p:sp>
      <p:sp>
        <p:nvSpPr>
          <p:cNvPr id="3" name="副标题 2"/>
          <p:cNvSpPr>
            <a:spLocks noGrp="1"/>
          </p:cNvSpPr>
          <p:nvPr>
            <p:ph type="subTitle" idx="1"/>
          </p:nvPr>
        </p:nvSpPr>
        <p:spPr>
          <a:xfrm>
            <a:off x="1524000" y="4330174"/>
            <a:ext cx="9144000" cy="927625"/>
          </a:xfrm>
        </p:spPr>
        <p:txBody>
          <a:bodyPr>
            <a:normAutofit/>
          </a:bodyPr>
          <a:lstStyle/>
          <a:p>
            <a:r>
              <a:rPr lang="zh-CN" altLang="en-US" sz="4000" dirty="0" smtClean="0"/>
              <a:t>网络</a:t>
            </a:r>
            <a:r>
              <a:rPr lang="zh-CN" altLang="en-US" sz="4000" smtClean="0"/>
              <a:t>存储技术</a:t>
            </a:r>
            <a:endParaRPr lang="en-US" altLang="zh-CN" sz="4000" dirty="0" smtClean="0"/>
          </a:p>
        </p:txBody>
      </p:sp>
    </p:spTree>
    <p:extLst>
      <p:ext uri="{BB962C8B-B14F-4D97-AF65-F5344CB8AC3E}">
        <p14:creationId xmlns:p14="http://schemas.microsoft.com/office/powerpoint/2010/main" val="2084972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复制过程</a:t>
            </a:r>
            <a:endParaRPr lang="zh-CN" altLang="en-US"/>
          </a:p>
        </p:txBody>
      </p:sp>
      <p:pic>
        <p:nvPicPr>
          <p:cNvPr id="3" name="图片 2"/>
          <p:cNvPicPr>
            <a:picLocks noChangeAspect="1"/>
          </p:cNvPicPr>
          <p:nvPr/>
        </p:nvPicPr>
        <p:blipFill>
          <a:blip r:embed="rId2"/>
          <a:stretch>
            <a:fillRect/>
          </a:stretch>
        </p:blipFill>
        <p:spPr>
          <a:xfrm>
            <a:off x="676782" y="1933881"/>
            <a:ext cx="10838435" cy="4318439"/>
          </a:xfrm>
          <a:prstGeom prst="rect">
            <a:avLst/>
          </a:prstGeom>
        </p:spPr>
      </p:pic>
      <p:sp>
        <p:nvSpPr>
          <p:cNvPr id="4" name="矩形 3"/>
          <p:cNvSpPr/>
          <p:nvPr/>
        </p:nvSpPr>
        <p:spPr>
          <a:xfrm>
            <a:off x="838200" y="918218"/>
            <a:ext cx="10515600" cy="1015663"/>
          </a:xfrm>
          <a:prstGeom prst="rect">
            <a:avLst/>
          </a:prstGeom>
        </p:spPr>
        <p:txBody>
          <a:bodyPr wrap="square">
            <a:spAutoFit/>
          </a:bodyPr>
          <a:lstStyle/>
          <a:p>
            <a:r>
              <a:rPr lang="zh-CN" altLang="en-US" sz="2000"/>
              <a:t>要实施复制，首先必须打开</a:t>
            </a:r>
            <a:r>
              <a:rPr lang="en-US" altLang="zh-CN" sz="2000"/>
              <a:t>Master </a:t>
            </a:r>
            <a:r>
              <a:rPr lang="zh-CN" altLang="en-US" sz="2000"/>
              <a:t>端的</a:t>
            </a:r>
            <a:r>
              <a:rPr lang="en-US" altLang="zh-CN" sz="2000"/>
              <a:t>binary log</a:t>
            </a:r>
            <a:r>
              <a:rPr lang="zh-CN" altLang="en-US" sz="2000"/>
              <a:t>（</a:t>
            </a:r>
            <a:r>
              <a:rPr lang="en-US" altLang="zh-CN" sz="2000"/>
              <a:t>bin-log</a:t>
            </a:r>
            <a:r>
              <a:rPr lang="zh-CN" altLang="en-US" sz="2000"/>
              <a:t>）功能，否则无法实现。</a:t>
            </a:r>
          </a:p>
          <a:p>
            <a:r>
              <a:rPr lang="zh-CN" altLang="en-US" sz="2000"/>
              <a:t>因为整个复制过程实际上就是</a:t>
            </a:r>
            <a:r>
              <a:rPr lang="en-US" altLang="zh-CN" sz="2000"/>
              <a:t>Slave </a:t>
            </a:r>
            <a:r>
              <a:rPr lang="zh-CN" altLang="en-US" sz="2000"/>
              <a:t>从</a:t>
            </a:r>
            <a:r>
              <a:rPr lang="en-US" altLang="zh-CN" sz="2000"/>
              <a:t>Master </a:t>
            </a:r>
            <a:r>
              <a:rPr lang="zh-CN" altLang="en-US" sz="2000"/>
              <a:t>端获取该日志然后再在自己身上完全顺序的执行日志中所记录的各种操作。如下图所示：</a:t>
            </a:r>
          </a:p>
        </p:txBody>
      </p:sp>
    </p:spTree>
    <p:extLst>
      <p:ext uri="{BB962C8B-B14F-4D97-AF65-F5344CB8AC3E}">
        <p14:creationId xmlns:p14="http://schemas.microsoft.com/office/powerpoint/2010/main" val="233883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主从复制模式 </a:t>
            </a:r>
            <a:r>
              <a:rPr lang="en-US" altLang="zh-CN" smtClean="0"/>
              <a:t>- </a:t>
            </a:r>
            <a:r>
              <a:rPr lang="zh-CN" altLang="en-US" smtClean="0"/>
              <a:t>异步模式</a:t>
            </a:r>
            <a:endParaRPr lang="zh-CN" altLang="en-US"/>
          </a:p>
        </p:txBody>
      </p:sp>
      <p:pic>
        <p:nvPicPr>
          <p:cNvPr id="3" name="图片 2"/>
          <p:cNvPicPr>
            <a:picLocks noChangeAspect="1"/>
          </p:cNvPicPr>
          <p:nvPr/>
        </p:nvPicPr>
        <p:blipFill>
          <a:blip r:embed="rId2"/>
          <a:stretch>
            <a:fillRect/>
          </a:stretch>
        </p:blipFill>
        <p:spPr>
          <a:xfrm>
            <a:off x="1674798" y="2906731"/>
            <a:ext cx="8842403" cy="3896184"/>
          </a:xfrm>
          <a:prstGeom prst="rect">
            <a:avLst/>
          </a:prstGeom>
        </p:spPr>
      </p:pic>
      <p:sp>
        <p:nvSpPr>
          <p:cNvPr id="4" name="矩形 3"/>
          <p:cNvSpPr/>
          <p:nvPr/>
        </p:nvSpPr>
        <p:spPr>
          <a:xfrm>
            <a:off x="569204" y="886713"/>
            <a:ext cx="10634949" cy="1938992"/>
          </a:xfrm>
          <a:prstGeom prst="rect">
            <a:avLst/>
          </a:prstGeom>
        </p:spPr>
        <p:txBody>
          <a:bodyPr wrap="square">
            <a:spAutoFit/>
          </a:bodyPr>
          <a:lstStyle/>
          <a:p>
            <a:r>
              <a:rPr lang="en-US" altLang="zh-CN" sz="2000"/>
              <a:t>MySQL </a:t>
            </a:r>
            <a:r>
              <a:rPr lang="zh-CN" altLang="en-US" sz="2000"/>
              <a:t>主从复制默认是异步的模式。</a:t>
            </a:r>
            <a:r>
              <a:rPr lang="en-US" altLang="zh-CN" sz="2000"/>
              <a:t>MySQL</a:t>
            </a:r>
            <a:r>
              <a:rPr lang="zh-CN" altLang="en-US" sz="2000"/>
              <a:t>增删改操作会全部记录在</a:t>
            </a:r>
            <a:r>
              <a:rPr lang="en-US" altLang="zh-CN" sz="2000"/>
              <a:t>binary log</a:t>
            </a:r>
            <a:r>
              <a:rPr lang="zh-CN" altLang="en-US" sz="2000"/>
              <a:t>中，当</a:t>
            </a:r>
            <a:r>
              <a:rPr lang="en-US" altLang="zh-CN" sz="2000"/>
              <a:t>slave</a:t>
            </a:r>
            <a:r>
              <a:rPr lang="zh-CN" altLang="en-US" sz="2000"/>
              <a:t>节点连接</a:t>
            </a:r>
            <a:r>
              <a:rPr lang="en-US" altLang="zh-CN" sz="2000"/>
              <a:t>master</a:t>
            </a:r>
            <a:r>
              <a:rPr lang="zh-CN" altLang="en-US" sz="2000"/>
              <a:t>时，会主动从</a:t>
            </a:r>
            <a:r>
              <a:rPr lang="en-US" altLang="zh-CN" sz="2000"/>
              <a:t>master</a:t>
            </a:r>
            <a:r>
              <a:rPr lang="zh-CN" altLang="en-US" sz="2000"/>
              <a:t>处获取最新的</a:t>
            </a:r>
            <a:r>
              <a:rPr lang="en-US" altLang="zh-CN" sz="2000"/>
              <a:t>bin log</a:t>
            </a:r>
            <a:r>
              <a:rPr lang="zh-CN" altLang="en-US" sz="2000"/>
              <a:t>文件。并把</a:t>
            </a:r>
            <a:r>
              <a:rPr lang="en-US" altLang="zh-CN" sz="2000"/>
              <a:t>bin log</a:t>
            </a:r>
            <a:r>
              <a:rPr lang="zh-CN" altLang="en-US" sz="2000"/>
              <a:t>中的</a:t>
            </a:r>
            <a:r>
              <a:rPr lang="en-US" altLang="zh-CN" sz="2000"/>
              <a:t>sql </a:t>
            </a:r>
            <a:r>
              <a:rPr lang="en-US" altLang="zh-CN" sz="2000" smtClean="0"/>
              <a:t>relay</a:t>
            </a:r>
            <a:r>
              <a:rPr lang="zh-CN" altLang="en-US" sz="2000"/>
              <a:t>。</a:t>
            </a:r>
          </a:p>
          <a:p>
            <a:endParaRPr lang="en-US" altLang="zh-CN" sz="2000"/>
          </a:p>
          <a:p>
            <a:r>
              <a:rPr lang="zh-CN" altLang="en-US" sz="2000" smtClean="0"/>
              <a:t>异步</a:t>
            </a:r>
            <a:r>
              <a:rPr lang="zh-CN" altLang="en-US" sz="2000"/>
              <a:t>模式（</a:t>
            </a:r>
            <a:r>
              <a:rPr lang="en-US" altLang="zh-CN" sz="2000"/>
              <a:t>mysql async-mode</a:t>
            </a:r>
            <a:r>
              <a:rPr lang="zh-CN" altLang="en-US" sz="2000"/>
              <a:t>）</a:t>
            </a:r>
          </a:p>
          <a:p>
            <a:r>
              <a:rPr lang="zh-CN" altLang="en-US" sz="2000"/>
              <a:t>异步模式如下图所示，这种模式下，主节点不会主动</a:t>
            </a:r>
            <a:r>
              <a:rPr lang="en-US" altLang="zh-CN" sz="2000"/>
              <a:t>push bin log</a:t>
            </a:r>
            <a:r>
              <a:rPr lang="zh-CN" altLang="en-US" sz="2000"/>
              <a:t>到从节点，这样有可能导致</a:t>
            </a:r>
            <a:r>
              <a:rPr lang="en-US" altLang="zh-CN" sz="2000"/>
              <a:t>failover</a:t>
            </a:r>
            <a:r>
              <a:rPr lang="zh-CN" altLang="en-US" sz="2000"/>
              <a:t>的情况下，也许从节点没有即时地将最新的</a:t>
            </a:r>
            <a:r>
              <a:rPr lang="en-US" altLang="zh-CN" sz="2000"/>
              <a:t>bin log</a:t>
            </a:r>
            <a:r>
              <a:rPr lang="zh-CN" altLang="en-US" sz="2000"/>
              <a:t>同步到本地。</a:t>
            </a:r>
          </a:p>
        </p:txBody>
      </p:sp>
    </p:spTree>
    <p:extLst>
      <p:ext uri="{BB962C8B-B14F-4D97-AF65-F5344CB8AC3E}">
        <p14:creationId xmlns:p14="http://schemas.microsoft.com/office/powerpoint/2010/main" val="1624956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主从复制模式 </a:t>
            </a:r>
            <a:r>
              <a:rPr lang="en-US" altLang="zh-CN" smtClean="0"/>
              <a:t>- </a:t>
            </a:r>
            <a:r>
              <a:rPr lang="zh-CN" altLang="en-US" smtClean="0"/>
              <a:t>半同步模式</a:t>
            </a:r>
            <a:endParaRPr lang="zh-CN" altLang="en-US"/>
          </a:p>
        </p:txBody>
      </p:sp>
      <p:pic>
        <p:nvPicPr>
          <p:cNvPr id="3" name="图片 2"/>
          <p:cNvPicPr>
            <a:picLocks noChangeAspect="1"/>
          </p:cNvPicPr>
          <p:nvPr/>
        </p:nvPicPr>
        <p:blipFill>
          <a:blip r:embed="rId2"/>
          <a:stretch>
            <a:fillRect/>
          </a:stretch>
        </p:blipFill>
        <p:spPr>
          <a:xfrm>
            <a:off x="1621390" y="2524142"/>
            <a:ext cx="8486511" cy="3964792"/>
          </a:xfrm>
          <a:prstGeom prst="rect">
            <a:avLst/>
          </a:prstGeom>
        </p:spPr>
      </p:pic>
      <p:sp>
        <p:nvSpPr>
          <p:cNvPr id="4" name="矩形 3"/>
          <p:cNvSpPr/>
          <p:nvPr/>
        </p:nvSpPr>
        <p:spPr>
          <a:xfrm>
            <a:off x="838199" y="966651"/>
            <a:ext cx="10432055" cy="1323439"/>
          </a:xfrm>
          <a:prstGeom prst="rect">
            <a:avLst/>
          </a:prstGeom>
        </p:spPr>
        <p:txBody>
          <a:bodyPr wrap="square">
            <a:spAutoFit/>
          </a:bodyPr>
          <a:lstStyle/>
          <a:p>
            <a:r>
              <a:rPr lang="zh-CN" altLang="en-US" sz="2000"/>
              <a:t>这种模式下主节点只需要接收到其中一台从节点的返回信息，就会</a:t>
            </a:r>
            <a:r>
              <a:rPr lang="en-US" altLang="zh-CN" sz="2000"/>
              <a:t>commit</a:t>
            </a:r>
            <a:r>
              <a:rPr lang="zh-CN" altLang="en-US" sz="2000"/>
              <a:t>；否则需要等待直到超时时间然后切换成异步模式再提交；这样做的目的可以使主从数据库的数据延迟缩小，可以提高数据安全性，确保了事务提交后，</a:t>
            </a:r>
            <a:r>
              <a:rPr lang="en-US" altLang="zh-CN" sz="2000"/>
              <a:t>binlog</a:t>
            </a:r>
            <a:r>
              <a:rPr lang="zh-CN" altLang="en-US" sz="2000"/>
              <a:t>至少传输到了一个从节点上，不能保证从节点将此事务更新到</a:t>
            </a:r>
            <a:r>
              <a:rPr lang="en-US" altLang="zh-CN" sz="2000"/>
              <a:t>db</a:t>
            </a:r>
            <a:r>
              <a:rPr lang="zh-CN" altLang="en-US" sz="2000"/>
              <a:t>中。性能上会有一定的降低，响应时间会变长。如下图所示：</a:t>
            </a:r>
          </a:p>
        </p:txBody>
      </p:sp>
    </p:spTree>
    <p:extLst>
      <p:ext uri="{BB962C8B-B14F-4D97-AF65-F5344CB8AC3E}">
        <p14:creationId xmlns:p14="http://schemas.microsoft.com/office/powerpoint/2010/main" val="3769340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主从复制模式 </a:t>
            </a:r>
            <a:r>
              <a:rPr lang="en-US" altLang="zh-CN" smtClean="0"/>
              <a:t>- </a:t>
            </a:r>
            <a:r>
              <a:rPr lang="zh-CN" altLang="en-US" smtClean="0"/>
              <a:t>全同步模式</a:t>
            </a:r>
            <a:endParaRPr lang="zh-CN" altLang="en-US"/>
          </a:p>
        </p:txBody>
      </p:sp>
      <p:pic>
        <p:nvPicPr>
          <p:cNvPr id="3" name="图片 2"/>
          <p:cNvPicPr>
            <a:picLocks noChangeAspect="1"/>
          </p:cNvPicPr>
          <p:nvPr/>
        </p:nvPicPr>
        <p:blipFill>
          <a:blip r:embed="rId2"/>
          <a:stretch>
            <a:fillRect/>
          </a:stretch>
        </p:blipFill>
        <p:spPr>
          <a:xfrm>
            <a:off x="1621390" y="2524142"/>
            <a:ext cx="8486511" cy="3964792"/>
          </a:xfrm>
          <a:prstGeom prst="rect">
            <a:avLst/>
          </a:prstGeom>
        </p:spPr>
      </p:pic>
      <p:sp>
        <p:nvSpPr>
          <p:cNvPr id="4" name="矩形 3"/>
          <p:cNvSpPr/>
          <p:nvPr/>
        </p:nvSpPr>
        <p:spPr>
          <a:xfrm>
            <a:off x="838200" y="1171586"/>
            <a:ext cx="10365953" cy="400110"/>
          </a:xfrm>
          <a:prstGeom prst="rect">
            <a:avLst/>
          </a:prstGeom>
        </p:spPr>
        <p:txBody>
          <a:bodyPr wrap="square">
            <a:spAutoFit/>
          </a:bodyPr>
          <a:lstStyle/>
          <a:p>
            <a:r>
              <a:rPr lang="zh-CN" altLang="en-US" sz="2000"/>
              <a:t>全同步模式是指主节点和从节点全部执行了</a:t>
            </a:r>
            <a:r>
              <a:rPr lang="en-US" altLang="zh-CN" sz="2000"/>
              <a:t>commit</a:t>
            </a:r>
            <a:r>
              <a:rPr lang="zh-CN" altLang="en-US" sz="2000"/>
              <a:t>并确认才会向客户端返回成功</a:t>
            </a:r>
            <a:r>
              <a:rPr lang="zh-CN" altLang="en-US" sz="2000" smtClean="0"/>
              <a:t>。</a:t>
            </a:r>
            <a:endParaRPr lang="zh-CN" altLang="en-US" sz="2000"/>
          </a:p>
        </p:txBody>
      </p:sp>
    </p:spTree>
    <p:extLst>
      <p:ext uri="{BB962C8B-B14F-4D97-AF65-F5344CB8AC3E}">
        <p14:creationId xmlns:p14="http://schemas.microsoft.com/office/powerpoint/2010/main" val="54351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MGR </a:t>
            </a:r>
            <a:r>
              <a:rPr lang="zh-CN" altLang="en-US" smtClean="0"/>
              <a:t>群组复制</a:t>
            </a:r>
            <a:endParaRPr lang="zh-CN" altLang="en-US"/>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1750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83895" y="483325"/>
            <a:ext cx="9485522" cy="4839374"/>
          </a:xfrm>
          <a:prstGeom prst="rect">
            <a:avLst/>
          </a:prstGeom>
        </p:spPr>
      </p:pic>
      <p:sp>
        <p:nvSpPr>
          <p:cNvPr id="6" name="标题 5"/>
          <p:cNvSpPr>
            <a:spLocks noGrp="1"/>
          </p:cNvSpPr>
          <p:nvPr>
            <p:ph type="title"/>
          </p:nvPr>
        </p:nvSpPr>
        <p:spPr/>
        <p:txBody>
          <a:bodyPr/>
          <a:lstStyle/>
          <a:p>
            <a:r>
              <a:rPr lang="en-US" altLang="zh-CN" smtClean="0"/>
              <a:t>MGR </a:t>
            </a:r>
            <a:r>
              <a:rPr lang="zh-CN" altLang="en-US" smtClean="0"/>
              <a:t>群组复制</a:t>
            </a:r>
            <a:endParaRPr lang="zh-CN" altLang="en-US"/>
          </a:p>
        </p:txBody>
      </p:sp>
      <p:sp>
        <p:nvSpPr>
          <p:cNvPr id="7" name="矩形 6"/>
          <p:cNvSpPr/>
          <p:nvPr/>
        </p:nvSpPr>
        <p:spPr>
          <a:xfrm>
            <a:off x="583895" y="5544062"/>
            <a:ext cx="11016865" cy="1200329"/>
          </a:xfrm>
          <a:prstGeom prst="rect">
            <a:avLst/>
          </a:prstGeom>
        </p:spPr>
        <p:txBody>
          <a:bodyPr wrap="square">
            <a:spAutoFit/>
          </a:bodyPr>
          <a:lstStyle/>
          <a:p>
            <a:r>
              <a:rPr lang="zh-CN" altLang="en-US"/>
              <a:t>由若干个节点共同组成一个复制组，一个事务的提交，必须经过组内大多数节点（</a:t>
            </a:r>
            <a:r>
              <a:rPr lang="en-US" altLang="zh-CN"/>
              <a:t>N / 2 + 1</a:t>
            </a:r>
            <a:r>
              <a:rPr lang="zh-CN" altLang="en-US"/>
              <a:t>）决议并通过，才能得以提交。如上图所示，由</a:t>
            </a:r>
            <a:r>
              <a:rPr lang="en-US" altLang="zh-CN"/>
              <a:t>3</a:t>
            </a:r>
            <a:r>
              <a:rPr lang="zh-CN" altLang="en-US"/>
              <a:t>个节点组成一个复制组，</a:t>
            </a:r>
            <a:r>
              <a:rPr lang="en-US" altLang="zh-CN"/>
              <a:t>Consensus</a:t>
            </a:r>
            <a:r>
              <a:rPr lang="zh-CN" altLang="en-US"/>
              <a:t>层为一致性协议层，在事务提交过程中，发生组间通讯，由</a:t>
            </a:r>
            <a:r>
              <a:rPr lang="en-US" altLang="zh-CN"/>
              <a:t>2</a:t>
            </a:r>
            <a:r>
              <a:rPr lang="zh-CN" altLang="en-US"/>
              <a:t>个节点决议</a:t>
            </a:r>
            <a:r>
              <a:rPr lang="en-US" altLang="zh-CN"/>
              <a:t>(certify)</a:t>
            </a:r>
            <a:r>
              <a:rPr lang="zh-CN" altLang="en-US"/>
              <a:t>通过这个事务，事务才能够最终得以提交并响应</a:t>
            </a:r>
            <a:r>
              <a:rPr lang="zh-CN" altLang="en-US" smtClean="0"/>
              <a:t>。群组</a:t>
            </a:r>
            <a:r>
              <a:rPr lang="zh-CN" altLang="en-US"/>
              <a:t>复制依靠分布式一致性协议</a:t>
            </a:r>
            <a:r>
              <a:rPr lang="en-US" altLang="zh-CN"/>
              <a:t>(Paxos</a:t>
            </a:r>
            <a:r>
              <a:rPr lang="zh-CN" altLang="en-US"/>
              <a:t>协议的变体</a:t>
            </a:r>
            <a:r>
              <a:rPr lang="en-US" altLang="zh-CN"/>
              <a:t>)</a:t>
            </a:r>
            <a:r>
              <a:rPr lang="zh-CN" altLang="en-US"/>
              <a:t>，实现了分布式下数据的最终一致性</a:t>
            </a:r>
          </a:p>
        </p:txBody>
      </p:sp>
    </p:spTree>
    <p:extLst>
      <p:ext uri="{BB962C8B-B14F-4D97-AF65-F5344CB8AC3E}">
        <p14:creationId xmlns:p14="http://schemas.microsoft.com/office/powerpoint/2010/main" val="309723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MGR </a:t>
            </a:r>
            <a:r>
              <a:rPr lang="zh-CN" altLang="en-US" smtClean="0"/>
              <a:t>群组复制</a:t>
            </a:r>
            <a:endParaRPr lang="zh-CN" altLang="en-US"/>
          </a:p>
        </p:txBody>
      </p:sp>
      <p:pic>
        <p:nvPicPr>
          <p:cNvPr id="3" name="图片 2"/>
          <p:cNvPicPr>
            <a:picLocks noChangeAspect="1"/>
          </p:cNvPicPr>
          <p:nvPr/>
        </p:nvPicPr>
        <p:blipFill>
          <a:blip r:embed="rId2"/>
          <a:stretch>
            <a:fillRect/>
          </a:stretch>
        </p:blipFill>
        <p:spPr>
          <a:xfrm>
            <a:off x="819612" y="767623"/>
            <a:ext cx="10534188" cy="5247586"/>
          </a:xfrm>
          <a:prstGeom prst="rect">
            <a:avLst/>
          </a:prstGeom>
        </p:spPr>
      </p:pic>
    </p:spTree>
    <p:extLst>
      <p:ext uri="{BB962C8B-B14F-4D97-AF65-F5344CB8AC3E}">
        <p14:creationId xmlns:p14="http://schemas.microsoft.com/office/powerpoint/2010/main" val="1855737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MGR </a:t>
            </a:r>
            <a:r>
              <a:rPr lang="zh-CN" altLang="en-US"/>
              <a:t>群</a:t>
            </a:r>
            <a:r>
              <a:rPr lang="zh-CN" altLang="en-US" smtClean="0"/>
              <a:t>组复制</a:t>
            </a:r>
            <a:endParaRPr lang="zh-CN" altLang="en-US"/>
          </a:p>
        </p:txBody>
      </p:sp>
      <p:pic>
        <p:nvPicPr>
          <p:cNvPr id="3" name="图片 2"/>
          <p:cNvPicPr>
            <a:picLocks noChangeAspect="1"/>
          </p:cNvPicPr>
          <p:nvPr/>
        </p:nvPicPr>
        <p:blipFill>
          <a:blip r:embed="rId2"/>
          <a:stretch>
            <a:fillRect/>
          </a:stretch>
        </p:blipFill>
        <p:spPr>
          <a:xfrm>
            <a:off x="838199" y="1115113"/>
            <a:ext cx="10433411" cy="5274669"/>
          </a:xfrm>
          <a:prstGeom prst="rect">
            <a:avLst/>
          </a:prstGeom>
        </p:spPr>
      </p:pic>
    </p:spTree>
    <p:extLst>
      <p:ext uri="{BB962C8B-B14F-4D97-AF65-F5344CB8AC3E}">
        <p14:creationId xmlns:p14="http://schemas.microsoft.com/office/powerpoint/2010/main" val="2738386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99960" y="941942"/>
            <a:ext cx="11210122" cy="5781517"/>
          </a:xfrm>
          <a:prstGeom prst="rect">
            <a:avLst/>
          </a:prstGeom>
        </p:spPr>
      </p:pic>
      <p:sp>
        <p:nvSpPr>
          <p:cNvPr id="4" name="标题 3"/>
          <p:cNvSpPr>
            <a:spLocks noGrp="1"/>
          </p:cNvSpPr>
          <p:nvPr>
            <p:ph type="title"/>
          </p:nvPr>
        </p:nvSpPr>
        <p:spPr/>
        <p:txBody>
          <a:bodyPr/>
          <a:lstStyle/>
          <a:p>
            <a:r>
              <a:rPr lang="en-US" altLang="zh-CN" smtClean="0"/>
              <a:t>MGR </a:t>
            </a:r>
            <a:r>
              <a:rPr lang="zh-CN" altLang="en-US" smtClean="0"/>
              <a:t>群组复制</a:t>
            </a:r>
            <a:endParaRPr lang="zh-CN" altLang="en-US"/>
          </a:p>
        </p:txBody>
      </p:sp>
    </p:spTree>
    <p:extLst>
      <p:ext uri="{BB962C8B-B14F-4D97-AF65-F5344CB8AC3E}">
        <p14:creationId xmlns:p14="http://schemas.microsoft.com/office/powerpoint/2010/main" val="263334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MGR </a:t>
            </a:r>
            <a:r>
              <a:rPr lang="zh-CN" altLang="en-US" smtClean="0"/>
              <a:t>群组复制</a:t>
            </a:r>
            <a:endParaRPr lang="zh-CN" altLang="en-US"/>
          </a:p>
        </p:txBody>
      </p:sp>
      <p:pic>
        <p:nvPicPr>
          <p:cNvPr id="2" name="图片 1"/>
          <p:cNvPicPr>
            <a:picLocks noChangeAspect="1"/>
          </p:cNvPicPr>
          <p:nvPr/>
        </p:nvPicPr>
        <p:blipFill>
          <a:blip r:embed="rId2"/>
          <a:stretch>
            <a:fillRect/>
          </a:stretch>
        </p:blipFill>
        <p:spPr>
          <a:xfrm>
            <a:off x="838200" y="966651"/>
            <a:ext cx="10287000" cy="5181600"/>
          </a:xfrm>
          <a:prstGeom prst="rect">
            <a:avLst/>
          </a:prstGeom>
        </p:spPr>
      </p:pic>
    </p:spTree>
    <p:extLst>
      <p:ext uri="{BB962C8B-B14F-4D97-AF65-F5344CB8AC3E}">
        <p14:creationId xmlns:p14="http://schemas.microsoft.com/office/powerpoint/2010/main" val="788462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49449" y="0"/>
            <a:ext cx="11173791" cy="5669664"/>
          </a:xfrm>
          <a:prstGeom prst="rect">
            <a:avLst/>
          </a:prstGeom>
        </p:spPr>
      </p:pic>
      <p:sp>
        <p:nvSpPr>
          <p:cNvPr id="6" name="矩形 5"/>
          <p:cNvSpPr/>
          <p:nvPr/>
        </p:nvSpPr>
        <p:spPr>
          <a:xfrm>
            <a:off x="513570" y="5669664"/>
            <a:ext cx="10499074" cy="1015663"/>
          </a:xfrm>
          <a:prstGeom prst="rect">
            <a:avLst/>
          </a:prstGeom>
        </p:spPr>
        <p:txBody>
          <a:bodyPr wrap="square">
            <a:spAutoFit/>
          </a:bodyPr>
          <a:lstStyle/>
          <a:p>
            <a:r>
              <a:rPr lang="en-US" altLang="zh-CN" sz="2000"/>
              <a:t>MySQL</a:t>
            </a:r>
            <a:r>
              <a:rPr lang="zh-CN" altLang="en-US" sz="2000"/>
              <a:t>的高可用性解决方案目前大致分为</a:t>
            </a:r>
            <a:r>
              <a:rPr lang="en-US" altLang="zh-CN" sz="2000"/>
              <a:t>5</a:t>
            </a:r>
            <a:r>
              <a:rPr lang="zh-CN" altLang="en-US" sz="2000"/>
              <a:t>种，按照高可用的级别（</a:t>
            </a:r>
            <a:r>
              <a:rPr lang="en-US" altLang="zh-CN" sz="2000"/>
              <a:t>99.9999%</a:t>
            </a:r>
            <a:r>
              <a:rPr lang="zh-CN" altLang="en-US" sz="2000"/>
              <a:t>为最高级）排序依次为，主从复制、具有自动故障转移功能的主从复制、利用共享存储、</a:t>
            </a:r>
            <a:r>
              <a:rPr lang="en-US" altLang="zh-CN" sz="2000"/>
              <a:t>OS</a:t>
            </a:r>
            <a:r>
              <a:rPr lang="zh-CN" altLang="en-US" sz="2000"/>
              <a:t>或虚拟化软件实现主备架构、</a:t>
            </a:r>
            <a:r>
              <a:rPr lang="en-US" altLang="zh-CN" sz="2000"/>
              <a:t>MySQL Group Replication </a:t>
            </a:r>
            <a:r>
              <a:rPr lang="zh-CN" altLang="en-US" sz="2000"/>
              <a:t>群组复制，以及</a:t>
            </a:r>
            <a:r>
              <a:rPr lang="en-US" altLang="zh-CN" sz="2000"/>
              <a:t>MySQL NDB Cluster</a:t>
            </a:r>
            <a:r>
              <a:rPr lang="zh-CN" altLang="en-US" sz="2000"/>
              <a:t>。</a:t>
            </a:r>
          </a:p>
        </p:txBody>
      </p:sp>
    </p:spTree>
    <p:extLst>
      <p:ext uri="{BB962C8B-B14F-4D97-AF65-F5344CB8AC3E}">
        <p14:creationId xmlns:p14="http://schemas.microsoft.com/office/powerpoint/2010/main" val="514082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MGR </a:t>
            </a:r>
            <a:r>
              <a:rPr lang="zh-CN" altLang="en-US" smtClean="0"/>
              <a:t>群组复制</a:t>
            </a:r>
            <a:endParaRPr lang="zh-CN" altLang="en-US"/>
          </a:p>
        </p:txBody>
      </p:sp>
      <p:pic>
        <p:nvPicPr>
          <p:cNvPr id="3" name="图片 2"/>
          <p:cNvPicPr>
            <a:picLocks noChangeAspect="1"/>
          </p:cNvPicPr>
          <p:nvPr/>
        </p:nvPicPr>
        <p:blipFill>
          <a:blip r:embed="rId2"/>
          <a:stretch>
            <a:fillRect/>
          </a:stretch>
        </p:blipFill>
        <p:spPr>
          <a:xfrm>
            <a:off x="838200" y="966651"/>
            <a:ext cx="10287000" cy="4991100"/>
          </a:xfrm>
          <a:prstGeom prst="rect">
            <a:avLst/>
          </a:prstGeom>
        </p:spPr>
      </p:pic>
    </p:spTree>
    <p:extLst>
      <p:ext uri="{BB962C8B-B14F-4D97-AF65-F5344CB8AC3E}">
        <p14:creationId xmlns:p14="http://schemas.microsoft.com/office/powerpoint/2010/main" val="2349766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MGR </a:t>
            </a:r>
            <a:r>
              <a:rPr lang="zh-CN" altLang="en-US" smtClean="0"/>
              <a:t>群组复制 </a:t>
            </a:r>
            <a:r>
              <a:rPr lang="en-US" altLang="zh-CN" smtClean="0"/>
              <a:t>- </a:t>
            </a:r>
            <a:r>
              <a:rPr lang="zh-CN" altLang="en-US" smtClean="0"/>
              <a:t>多主模式</a:t>
            </a:r>
            <a:endParaRPr lang="zh-CN" altLang="en-US"/>
          </a:p>
        </p:txBody>
      </p:sp>
      <p:pic>
        <p:nvPicPr>
          <p:cNvPr id="3" name="图片 2"/>
          <p:cNvPicPr>
            <a:picLocks noChangeAspect="1"/>
          </p:cNvPicPr>
          <p:nvPr/>
        </p:nvPicPr>
        <p:blipFill>
          <a:blip r:embed="rId2"/>
          <a:stretch>
            <a:fillRect/>
          </a:stretch>
        </p:blipFill>
        <p:spPr>
          <a:xfrm>
            <a:off x="1498294" y="3041263"/>
            <a:ext cx="8982362" cy="3816737"/>
          </a:xfrm>
          <a:prstGeom prst="rect">
            <a:avLst/>
          </a:prstGeom>
          <a:ln>
            <a:solidFill>
              <a:schemeClr val="accent1"/>
            </a:solidFill>
          </a:ln>
        </p:spPr>
      </p:pic>
      <p:sp>
        <p:nvSpPr>
          <p:cNvPr id="4" name="矩形 3"/>
          <p:cNvSpPr/>
          <p:nvPr/>
        </p:nvSpPr>
        <p:spPr>
          <a:xfrm>
            <a:off x="838200" y="732939"/>
            <a:ext cx="10515600" cy="2308324"/>
          </a:xfrm>
          <a:prstGeom prst="rect">
            <a:avLst/>
          </a:prstGeom>
        </p:spPr>
        <p:txBody>
          <a:bodyPr wrap="square">
            <a:spAutoFit/>
          </a:bodyPr>
          <a:lstStyle/>
          <a:p>
            <a:r>
              <a:rPr lang="zh-CN" altLang="en-US"/>
              <a:t>群</a:t>
            </a:r>
            <a:r>
              <a:rPr lang="zh-CN" altLang="en-US" smtClean="0"/>
              <a:t>组</a:t>
            </a:r>
            <a:r>
              <a:rPr lang="zh-CN" altLang="en-US"/>
              <a:t>复制中通过 </a:t>
            </a:r>
            <a:r>
              <a:rPr lang="en-US" altLang="zh-CN"/>
              <a:t>Group Replication Protocol </a:t>
            </a:r>
            <a:r>
              <a:rPr lang="zh-CN" altLang="en-US"/>
              <a:t>协议及 </a:t>
            </a:r>
            <a:r>
              <a:rPr lang="en-US" altLang="zh-CN"/>
              <a:t>Paxos </a:t>
            </a:r>
            <a:r>
              <a:rPr lang="zh-CN" altLang="en-US"/>
              <a:t>协议，形成的整体高可用解决方案同时增加了 </a:t>
            </a:r>
            <a:r>
              <a:rPr lang="en-US" altLang="zh-CN"/>
              <a:t>certify </a:t>
            </a:r>
            <a:r>
              <a:rPr lang="zh-CN" altLang="en-US"/>
              <a:t>的概念，负责检查事务是否允许提交，是否与其它事务存在冲突 </a:t>
            </a:r>
            <a:r>
              <a:rPr lang="en-US" altLang="zh-CN"/>
              <a:t>,Group Replication </a:t>
            </a:r>
            <a:r>
              <a:rPr lang="zh-CN" altLang="en-US"/>
              <a:t>是由多个节点共同组成一个数据库集群，每个节点都可以单独执行事务，但是 </a:t>
            </a:r>
            <a:r>
              <a:rPr lang="en-US" altLang="zh-CN"/>
              <a:t>read-write </a:t>
            </a:r>
            <a:r>
              <a:rPr lang="zh-CN" altLang="en-US"/>
              <a:t>（ </a:t>
            </a:r>
            <a:r>
              <a:rPr lang="en-US" altLang="zh-CN"/>
              <a:t>rw </a:t>
            </a:r>
            <a:r>
              <a:rPr lang="zh-CN" altLang="en-US"/>
              <a:t>）的操作只有在组内验证后才可以 </a:t>
            </a:r>
            <a:r>
              <a:rPr lang="en-US" altLang="zh-CN"/>
              <a:t>commit </a:t>
            </a:r>
            <a:r>
              <a:rPr lang="zh-CN" altLang="en-US"/>
              <a:t>， </a:t>
            </a:r>
            <a:r>
              <a:rPr lang="en-US" altLang="zh-CN"/>
              <a:t>Read-only(RO) </a:t>
            </a:r>
            <a:r>
              <a:rPr lang="zh-CN" altLang="en-US"/>
              <a:t>事务是不需要验证可以立即执行，当一个事务在一个节点上提交之前，会在组内自动进行原子性的广播，告知其他节点变更了什么内容 </a:t>
            </a:r>
            <a:r>
              <a:rPr lang="en-US" altLang="zh-CN"/>
              <a:t>/ </a:t>
            </a:r>
            <a:r>
              <a:rPr lang="zh-CN" altLang="en-US"/>
              <a:t>执行了什么事务，然后为该事物建立一个全局的排序，最终，这意味着所有的服务器都以相同的顺序接收相同的事务集。因此，所有服务器都按照相同的顺序应用相同的变更集，因此它们在组中保持一致。在多主模式下，该组的所有成员都设置为读写</a:t>
            </a:r>
            <a:r>
              <a:rPr lang="zh-CN" altLang="en-US" smtClean="0"/>
              <a:t>模式。</a:t>
            </a:r>
            <a:endParaRPr lang="zh-CN" altLang="en-US"/>
          </a:p>
        </p:txBody>
      </p:sp>
    </p:spTree>
    <p:extLst>
      <p:ext uri="{BB962C8B-B14F-4D97-AF65-F5344CB8AC3E}">
        <p14:creationId xmlns:p14="http://schemas.microsoft.com/office/powerpoint/2010/main" val="3601960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InnoDB</a:t>
            </a:r>
            <a:r>
              <a:rPr lang="zh-CN" altLang="en-US" smtClean="0"/>
              <a:t>集群</a:t>
            </a:r>
            <a:endParaRPr lang="zh-CN" altLang="en-US"/>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4558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InnoDB</a:t>
            </a:r>
            <a:r>
              <a:rPr lang="zh-CN" altLang="en-US" smtClean="0"/>
              <a:t>集群</a:t>
            </a:r>
            <a:endParaRPr lang="zh-CN" altLang="en-US"/>
          </a:p>
        </p:txBody>
      </p:sp>
      <p:sp>
        <p:nvSpPr>
          <p:cNvPr id="6" name="内容占位符 5"/>
          <p:cNvSpPr>
            <a:spLocks noGrp="1"/>
          </p:cNvSpPr>
          <p:nvPr>
            <p:ph sz="half" idx="1"/>
          </p:nvPr>
        </p:nvSpPr>
        <p:spPr>
          <a:xfrm>
            <a:off x="838200" y="1209368"/>
            <a:ext cx="5181600" cy="4967595"/>
          </a:xfrm>
        </p:spPr>
        <p:txBody>
          <a:bodyPr>
            <a:noAutofit/>
          </a:bodyPr>
          <a:lstStyle/>
          <a:p>
            <a:r>
              <a:rPr lang="en-US" altLang="zh-CN" sz="2000" smtClean="0"/>
              <a:t>InnoDB</a:t>
            </a:r>
            <a:r>
              <a:rPr lang="zh-CN" altLang="en-US" sz="2000"/>
              <a:t>版本：</a:t>
            </a:r>
            <a:r>
              <a:rPr lang="en-US" altLang="zh-CN" sz="2000"/>
              <a:t>InnoDB 5.7.20</a:t>
            </a:r>
            <a:r>
              <a:rPr lang="zh-CN" altLang="en-US" sz="2000"/>
              <a:t>；</a:t>
            </a:r>
          </a:p>
          <a:p>
            <a:r>
              <a:rPr lang="en-US" altLang="zh-CN" sz="2000" smtClean="0"/>
              <a:t>NDB </a:t>
            </a:r>
            <a:r>
              <a:rPr lang="en-US" altLang="zh-CN" sz="2000"/>
              <a:t>Cluster</a:t>
            </a:r>
            <a:r>
              <a:rPr lang="zh-CN" altLang="en-US" sz="2000"/>
              <a:t>版本：不支持；</a:t>
            </a:r>
          </a:p>
          <a:p>
            <a:r>
              <a:rPr lang="zh-CN" altLang="en-US" sz="2000" smtClean="0"/>
              <a:t>最大</a:t>
            </a:r>
            <a:r>
              <a:rPr lang="zh-CN" altLang="en-US" sz="2000"/>
              <a:t>存储长度：</a:t>
            </a:r>
            <a:r>
              <a:rPr lang="en-US" altLang="zh-CN" sz="2000"/>
              <a:t>64TB</a:t>
            </a:r>
            <a:r>
              <a:rPr lang="zh-CN" altLang="en-US" sz="2000"/>
              <a:t>；</a:t>
            </a:r>
          </a:p>
          <a:p>
            <a:r>
              <a:rPr lang="zh-CN" altLang="en-US" sz="2000" smtClean="0"/>
              <a:t>事物</a:t>
            </a:r>
            <a:r>
              <a:rPr lang="zh-CN" altLang="en-US" sz="2000"/>
              <a:t>：所有标准事物类型；</a:t>
            </a:r>
          </a:p>
          <a:p>
            <a:r>
              <a:rPr lang="zh-CN" altLang="en-US" sz="2000" smtClean="0"/>
              <a:t>多</a:t>
            </a:r>
            <a:r>
              <a:rPr lang="zh-CN" altLang="en-US" sz="2000"/>
              <a:t>版本并发控制：支持；</a:t>
            </a:r>
          </a:p>
          <a:p>
            <a:r>
              <a:rPr lang="zh-CN" altLang="en-US" sz="2000" smtClean="0"/>
              <a:t>数据压缩</a:t>
            </a:r>
            <a:r>
              <a:rPr lang="zh-CN" altLang="en-US" sz="2000"/>
              <a:t>：支持；</a:t>
            </a:r>
          </a:p>
          <a:p>
            <a:r>
              <a:rPr lang="zh-CN" altLang="en-US" sz="2000" smtClean="0"/>
              <a:t>大</a:t>
            </a:r>
            <a:r>
              <a:rPr lang="zh-CN" altLang="en-US" sz="2000"/>
              <a:t>行支：</a:t>
            </a:r>
            <a:r>
              <a:rPr lang="en-US" altLang="zh-CN" sz="2000"/>
              <a:t>VARBINARY</a:t>
            </a:r>
            <a:r>
              <a:rPr lang="zh-CN" altLang="en-US" sz="2000"/>
              <a:t>、</a:t>
            </a:r>
            <a:r>
              <a:rPr lang="en-US" altLang="zh-CN" sz="2000"/>
              <a:t>VARCHAR</a:t>
            </a:r>
            <a:r>
              <a:rPr lang="zh-CN" altLang="en-US" sz="2000"/>
              <a:t>、</a:t>
            </a:r>
            <a:r>
              <a:rPr lang="en-US" altLang="zh-CN" sz="2000"/>
              <a:t>BLOB</a:t>
            </a:r>
            <a:r>
              <a:rPr lang="zh-CN" altLang="en-US" sz="2000"/>
              <a:t>；</a:t>
            </a:r>
          </a:p>
          <a:p>
            <a:r>
              <a:rPr lang="zh-CN" altLang="en-US" sz="2000" smtClean="0"/>
              <a:t>同步</a:t>
            </a:r>
            <a:r>
              <a:rPr lang="zh-CN" altLang="en-US" sz="2000"/>
              <a:t>支持：半同步、异步；</a:t>
            </a:r>
          </a:p>
          <a:p>
            <a:r>
              <a:rPr lang="zh-CN" altLang="en-US" sz="2000" smtClean="0"/>
              <a:t>块</a:t>
            </a:r>
            <a:r>
              <a:rPr lang="zh-CN" altLang="en-US" sz="2000"/>
              <a:t>读取：支持；</a:t>
            </a:r>
          </a:p>
          <a:p>
            <a:r>
              <a:rPr lang="zh-CN" altLang="en-US" sz="2000" smtClean="0"/>
              <a:t>块</a:t>
            </a:r>
            <a:r>
              <a:rPr lang="zh-CN" altLang="en-US" sz="2000"/>
              <a:t>写入：需要使用水平分区；</a:t>
            </a:r>
          </a:p>
          <a:p>
            <a:r>
              <a:rPr lang="zh-CN" altLang="en-US" sz="2000" smtClean="0"/>
              <a:t>高</a:t>
            </a:r>
            <a:r>
              <a:rPr lang="zh-CN" altLang="en-US" sz="2000"/>
              <a:t>可用性：高；</a:t>
            </a:r>
          </a:p>
        </p:txBody>
      </p:sp>
      <p:pic>
        <p:nvPicPr>
          <p:cNvPr id="3" name="图片 2"/>
          <p:cNvPicPr>
            <a:picLocks noChangeAspect="1"/>
          </p:cNvPicPr>
          <p:nvPr/>
        </p:nvPicPr>
        <p:blipFill>
          <a:blip r:embed="rId2"/>
          <a:stretch>
            <a:fillRect/>
          </a:stretch>
        </p:blipFill>
        <p:spPr>
          <a:xfrm>
            <a:off x="6740013" y="966651"/>
            <a:ext cx="4513008" cy="5663825"/>
          </a:xfrm>
          <a:prstGeom prst="rect">
            <a:avLst/>
          </a:prstGeom>
        </p:spPr>
      </p:pic>
    </p:spTree>
    <p:extLst>
      <p:ext uri="{BB962C8B-B14F-4D97-AF65-F5344CB8AC3E}">
        <p14:creationId xmlns:p14="http://schemas.microsoft.com/office/powerpoint/2010/main" val="1847838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InnoDB</a:t>
            </a:r>
            <a:r>
              <a:rPr lang="zh-CN" altLang="en-US" smtClean="0"/>
              <a:t>集群</a:t>
            </a:r>
            <a:endParaRPr lang="zh-CN" altLang="en-US"/>
          </a:p>
        </p:txBody>
      </p:sp>
      <p:pic>
        <p:nvPicPr>
          <p:cNvPr id="4" name="图片 3"/>
          <p:cNvPicPr>
            <a:picLocks noChangeAspect="1"/>
          </p:cNvPicPr>
          <p:nvPr/>
        </p:nvPicPr>
        <p:blipFill>
          <a:blip r:embed="rId2"/>
          <a:stretch>
            <a:fillRect/>
          </a:stretch>
        </p:blipFill>
        <p:spPr>
          <a:xfrm>
            <a:off x="1494503" y="966651"/>
            <a:ext cx="9753600" cy="5524500"/>
          </a:xfrm>
          <a:prstGeom prst="rect">
            <a:avLst/>
          </a:prstGeom>
        </p:spPr>
      </p:pic>
    </p:spTree>
    <p:extLst>
      <p:ext uri="{BB962C8B-B14F-4D97-AF65-F5344CB8AC3E}">
        <p14:creationId xmlns:p14="http://schemas.microsoft.com/office/powerpoint/2010/main" val="983503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InnoDB</a:t>
            </a:r>
            <a:r>
              <a:rPr lang="zh-CN" altLang="en-US" smtClean="0"/>
              <a:t>集群工作原理</a:t>
            </a:r>
            <a:endParaRPr lang="zh-CN" altLang="en-US"/>
          </a:p>
        </p:txBody>
      </p:sp>
      <p:sp>
        <p:nvSpPr>
          <p:cNvPr id="4" name="内容占位符 3"/>
          <p:cNvSpPr>
            <a:spLocks noGrp="1"/>
          </p:cNvSpPr>
          <p:nvPr>
            <p:ph idx="1"/>
          </p:nvPr>
        </p:nvSpPr>
        <p:spPr/>
        <p:txBody>
          <a:bodyPr>
            <a:normAutofit/>
          </a:bodyPr>
          <a:lstStyle/>
          <a:p>
            <a:pPr marL="0" indent="0">
              <a:buNone/>
            </a:pPr>
            <a:r>
              <a:rPr lang="en-US" altLang="zh-CN"/>
              <a:t>MySQL InnoDB</a:t>
            </a:r>
            <a:r>
              <a:rPr lang="zh-CN" altLang="en-US"/>
              <a:t>集群提供了一个集成的，本地的，</a:t>
            </a:r>
            <a:r>
              <a:rPr lang="en-US" altLang="zh-CN"/>
              <a:t>HA</a:t>
            </a:r>
            <a:r>
              <a:rPr lang="zh-CN" altLang="en-US"/>
              <a:t>解决方案。</a:t>
            </a:r>
            <a:r>
              <a:rPr lang="en-US" altLang="zh-CN"/>
              <a:t>Mysq Innodb Cluster</a:t>
            </a:r>
            <a:r>
              <a:rPr lang="zh-CN" altLang="en-US"/>
              <a:t>是利用组复制的 </a:t>
            </a:r>
            <a:r>
              <a:rPr lang="en-US" altLang="zh-CN" smtClean="0"/>
              <a:t>paxos </a:t>
            </a:r>
            <a:r>
              <a:rPr lang="zh-CN" altLang="en-US"/>
              <a:t>协议，保障数据一致性，组复制支持单主模式和多主模式。</a:t>
            </a:r>
          </a:p>
          <a:p>
            <a:endParaRPr lang="zh-CN" altLang="en-US"/>
          </a:p>
          <a:p>
            <a:pPr marL="0" indent="0">
              <a:buNone/>
            </a:pPr>
            <a:r>
              <a:rPr lang="en-US" altLang="zh-CN"/>
              <a:t>MySQL InnoDB</a:t>
            </a:r>
            <a:r>
              <a:rPr lang="zh-CN" altLang="en-US"/>
              <a:t>集群由以下几部分组成：</a:t>
            </a:r>
          </a:p>
          <a:p>
            <a:r>
              <a:rPr lang="en-US" altLang="zh-CN" sz="2400" smtClean="0"/>
              <a:t>MySQL </a:t>
            </a:r>
            <a:r>
              <a:rPr lang="en-US" altLang="zh-CN" sz="2400"/>
              <a:t>Servers with Group Replication</a:t>
            </a:r>
            <a:r>
              <a:rPr lang="zh-CN" altLang="en-US" sz="2400"/>
              <a:t>：向集群的所有成员复制数据，同时提供容错、自动故障转移和弹性</a:t>
            </a:r>
            <a:r>
              <a:rPr lang="zh-CN" altLang="en-US" sz="2400" smtClean="0"/>
              <a:t>。</a:t>
            </a:r>
            <a:endParaRPr lang="zh-CN" altLang="en-US" sz="2400"/>
          </a:p>
          <a:p>
            <a:r>
              <a:rPr lang="en-US" altLang="zh-CN" sz="2400" smtClean="0"/>
              <a:t>MySQL </a:t>
            </a:r>
            <a:r>
              <a:rPr lang="en-US" altLang="zh-CN" sz="2400"/>
              <a:t>Router</a:t>
            </a:r>
            <a:r>
              <a:rPr lang="zh-CN" altLang="en-US" sz="2400"/>
              <a:t>：确保客户端请求是负载平衡的，并在任何数据库故障时路由到正确的服务器</a:t>
            </a:r>
            <a:r>
              <a:rPr lang="zh-CN" altLang="en-US" sz="2400" smtClean="0"/>
              <a:t>。</a:t>
            </a:r>
            <a:endParaRPr lang="zh-CN" altLang="en-US" sz="2400"/>
          </a:p>
          <a:p>
            <a:r>
              <a:rPr lang="en-US" altLang="zh-CN" sz="2400" smtClean="0"/>
              <a:t>MySQL </a:t>
            </a:r>
            <a:r>
              <a:rPr lang="en-US" altLang="zh-CN" sz="2400"/>
              <a:t>Shell</a:t>
            </a:r>
            <a:r>
              <a:rPr lang="zh-CN" altLang="en-US" sz="2400"/>
              <a:t>：通过内置的管理</a:t>
            </a:r>
            <a:r>
              <a:rPr lang="en-US" altLang="zh-CN" sz="2400"/>
              <a:t>API</a:t>
            </a:r>
            <a:r>
              <a:rPr lang="zh-CN" altLang="en-US" sz="2400"/>
              <a:t>创建及管理</a:t>
            </a:r>
            <a:r>
              <a:rPr lang="en-US" altLang="zh-CN" sz="2400"/>
              <a:t>Innodb</a:t>
            </a:r>
            <a:r>
              <a:rPr lang="zh-CN" altLang="en-US" sz="2400"/>
              <a:t>集群</a:t>
            </a:r>
            <a:r>
              <a:rPr lang="zh-CN" altLang="en-US" sz="2400" smtClean="0"/>
              <a:t>。</a:t>
            </a:r>
            <a:endParaRPr lang="zh-CN" altLang="en-US" sz="2400"/>
          </a:p>
        </p:txBody>
      </p:sp>
    </p:spTree>
    <p:extLst>
      <p:ext uri="{BB962C8B-B14F-4D97-AF65-F5344CB8AC3E}">
        <p14:creationId xmlns:p14="http://schemas.microsoft.com/office/powerpoint/2010/main" val="3627909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smtClean="0"/>
              <a:t>集群</a:t>
            </a:r>
            <a:endParaRPr lang="zh-CN" altLang="en-US"/>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392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51560" y="302895"/>
            <a:ext cx="9083040" cy="6138148"/>
          </a:xfrm>
          <a:prstGeom prst="rect">
            <a:avLst/>
          </a:prstGeom>
        </p:spPr>
      </p:pic>
    </p:spTree>
    <p:extLst>
      <p:ext uri="{BB962C8B-B14F-4D97-AF65-F5344CB8AC3E}">
        <p14:creationId xmlns:p14="http://schemas.microsoft.com/office/powerpoint/2010/main" val="191693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8179" y="359092"/>
            <a:ext cx="11145997" cy="5432108"/>
          </a:xfrm>
          <a:prstGeom prst="rect">
            <a:avLst/>
          </a:prstGeom>
        </p:spPr>
      </p:pic>
    </p:spTree>
    <p:extLst>
      <p:ext uri="{BB962C8B-B14F-4D97-AF65-F5344CB8AC3E}">
        <p14:creationId xmlns:p14="http://schemas.microsoft.com/office/powerpoint/2010/main" val="446778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3354" y="149542"/>
            <a:ext cx="11843497" cy="5504498"/>
          </a:xfrm>
          <a:prstGeom prst="rect">
            <a:avLst/>
          </a:prstGeom>
        </p:spPr>
      </p:pic>
    </p:spTree>
    <p:extLst>
      <p:ext uri="{BB962C8B-B14F-4D97-AF65-F5344CB8AC3E}">
        <p14:creationId xmlns:p14="http://schemas.microsoft.com/office/powerpoint/2010/main" val="56602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多节点方案</a:t>
            </a:r>
            <a:endParaRPr lang="zh-CN" altLang="en-US"/>
          </a:p>
        </p:txBody>
      </p:sp>
      <p:sp>
        <p:nvSpPr>
          <p:cNvPr id="3" name="内容占位符 2"/>
          <p:cNvSpPr>
            <a:spLocks noGrp="1"/>
          </p:cNvSpPr>
          <p:nvPr>
            <p:ph idx="1"/>
          </p:nvPr>
        </p:nvSpPr>
        <p:spPr/>
        <p:txBody>
          <a:bodyPr>
            <a:normAutofit lnSpcReduction="10000"/>
          </a:bodyPr>
          <a:lstStyle/>
          <a:p>
            <a:r>
              <a:rPr lang="en-US" altLang="zh-CN" sz="3200" smtClean="0"/>
              <a:t>MySQL Replication </a:t>
            </a:r>
            <a:r>
              <a:rPr lang="zh-CN" altLang="en-US" sz="3200" smtClean="0"/>
              <a:t>主从复制</a:t>
            </a:r>
            <a:endParaRPr lang="en-US" altLang="zh-CN" sz="3200" smtClean="0"/>
          </a:p>
          <a:p>
            <a:pPr marL="457200" lvl="1" indent="0">
              <a:buNone/>
            </a:pPr>
            <a:r>
              <a:rPr lang="zh-CN" altLang="en-US"/>
              <a:t>允许数据从一台实例上复制到一台或多台其它的实例上。</a:t>
            </a:r>
            <a:endParaRPr lang="en-US" altLang="zh-CN" smtClean="0"/>
          </a:p>
          <a:p>
            <a:r>
              <a:rPr lang="en-US" altLang="zh-CN" sz="3200" smtClean="0"/>
              <a:t>MySQL Group Replication (MRG) </a:t>
            </a:r>
            <a:r>
              <a:rPr lang="zh-CN" altLang="en-US" sz="3200" smtClean="0"/>
              <a:t>群组复制</a:t>
            </a:r>
            <a:endParaRPr lang="en-US" altLang="zh-CN" sz="3200" smtClean="0"/>
          </a:p>
          <a:p>
            <a:pPr marL="457200" lvl="1" indent="0">
              <a:buNone/>
            </a:pPr>
            <a:r>
              <a:rPr lang="zh-CN" altLang="en-US"/>
              <a:t>群组复制提供更好的冗余性、自动恢复以及写入扩展。</a:t>
            </a:r>
            <a:endParaRPr lang="en-US" altLang="zh-CN" smtClean="0"/>
          </a:p>
          <a:p>
            <a:r>
              <a:rPr lang="en-US" altLang="zh-CN" sz="3200"/>
              <a:t>InnoDB </a:t>
            </a:r>
            <a:r>
              <a:rPr lang="zh-CN" altLang="en-US" sz="3200" smtClean="0"/>
              <a:t>集群</a:t>
            </a:r>
            <a:endParaRPr lang="en-US" altLang="zh-CN" sz="3200" smtClean="0"/>
          </a:p>
          <a:p>
            <a:pPr marL="457200" lvl="1" indent="0">
              <a:buNone/>
            </a:pPr>
            <a:r>
              <a:rPr lang="zh-CN" altLang="en-US"/>
              <a:t>基于群组复制，提供了易于管理的</a:t>
            </a:r>
            <a:r>
              <a:rPr lang="en-US" altLang="zh-CN"/>
              <a:t>API</a:t>
            </a:r>
            <a:r>
              <a:rPr lang="zh-CN" altLang="en-US"/>
              <a:t>、应用故障转移和路由、易于配置，提供比群组复制更高级别的可用性。</a:t>
            </a:r>
            <a:endParaRPr lang="en-US" altLang="zh-CN" smtClean="0"/>
          </a:p>
          <a:p>
            <a:r>
              <a:rPr lang="en-US" altLang="zh-CN" sz="3200" smtClean="0"/>
              <a:t>NDB </a:t>
            </a:r>
            <a:r>
              <a:rPr lang="zh-CN" altLang="en-US" sz="3200" smtClean="0"/>
              <a:t>集群 </a:t>
            </a:r>
            <a:r>
              <a:rPr lang="en-US" altLang="zh-CN" sz="3200" smtClean="0"/>
              <a:t>(MySQL</a:t>
            </a:r>
            <a:r>
              <a:rPr lang="zh-CN" altLang="en-US" sz="3200" smtClean="0"/>
              <a:t>集群</a:t>
            </a:r>
            <a:r>
              <a:rPr lang="en-US" altLang="zh-CN" sz="3200" smtClean="0"/>
              <a:t>)</a:t>
            </a:r>
          </a:p>
          <a:p>
            <a:pPr marL="457200" lvl="1" indent="0">
              <a:buNone/>
            </a:pPr>
            <a:r>
              <a:rPr lang="zh-CN" altLang="en-US"/>
              <a:t>容易与</a:t>
            </a:r>
            <a:r>
              <a:rPr lang="en-US" altLang="zh-CN"/>
              <a:t>MySQL InnoDB Cluster</a:t>
            </a:r>
            <a:r>
              <a:rPr lang="zh-CN" altLang="en-US"/>
              <a:t>混淆，是另外一款产品，提供更高级别的可用性和冗余性。适用于分布式计算环境，使用内存型的</a:t>
            </a:r>
            <a:r>
              <a:rPr lang="en-US" altLang="zh-CN"/>
              <a:t>NDB</a:t>
            </a:r>
            <a:r>
              <a:rPr lang="zh-CN" altLang="en-US"/>
              <a:t>存储引擎。</a:t>
            </a:r>
            <a:endParaRPr lang="en-US" altLang="zh-CN" smtClean="0"/>
          </a:p>
        </p:txBody>
      </p:sp>
    </p:spTree>
    <p:extLst>
      <p:ext uri="{BB962C8B-B14F-4D97-AF65-F5344CB8AC3E}">
        <p14:creationId xmlns:p14="http://schemas.microsoft.com/office/powerpoint/2010/main" val="11829092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04" y="210502"/>
            <a:ext cx="9807689" cy="6220778"/>
          </a:xfrm>
          <a:prstGeom prst="rect">
            <a:avLst/>
          </a:prstGeom>
        </p:spPr>
      </p:pic>
    </p:spTree>
    <p:extLst>
      <p:ext uri="{BB962C8B-B14F-4D97-AF65-F5344CB8AC3E}">
        <p14:creationId xmlns:p14="http://schemas.microsoft.com/office/powerpoint/2010/main" val="2773440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01090" y="237172"/>
            <a:ext cx="9292590" cy="6334337"/>
          </a:xfrm>
          <a:prstGeom prst="rect">
            <a:avLst/>
          </a:prstGeom>
        </p:spPr>
      </p:pic>
    </p:spTree>
    <p:extLst>
      <p:ext uri="{BB962C8B-B14F-4D97-AF65-F5344CB8AC3E}">
        <p14:creationId xmlns:p14="http://schemas.microsoft.com/office/powerpoint/2010/main" val="76656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8677" y="277177"/>
            <a:ext cx="9377363" cy="6301722"/>
          </a:xfrm>
          <a:prstGeom prst="rect">
            <a:avLst/>
          </a:prstGeom>
        </p:spPr>
      </p:pic>
    </p:spTree>
    <p:extLst>
      <p:ext uri="{BB962C8B-B14F-4D97-AF65-F5344CB8AC3E}">
        <p14:creationId xmlns:p14="http://schemas.microsoft.com/office/powerpoint/2010/main" val="73148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0094" y="421957"/>
            <a:ext cx="11050121" cy="5841683"/>
          </a:xfrm>
          <a:prstGeom prst="rect">
            <a:avLst/>
          </a:prstGeom>
        </p:spPr>
      </p:pic>
    </p:spTree>
    <p:extLst>
      <p:ext uri="{BB962C8B-B14F-4D97-AF65-F5344CB8AC3E}">
        <p14:creationId xmlns:p14="http://schemas.microsoft.com/office/powerpoint/2010/main" val="48677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6692" y="295274"/>
            <a:ext cx="11592074" cy="6136005"/>
          </a:xfrm>
          <a:prstGeom prst="rect">
            <a:avLst/>
          </a:prstGeom>
        </p:spPr>
      </p:pic>
    </p:spTree>
    <p:extLst>
      <p:ext uri="{BB962C8B-B14F-4D97-AF65-F5344CB8AC3E}">
        <p14:creationId xmlns:p14="http://schemas.microsoft.com/office/powerpoint/2010/main" val="2783997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NDB</a:t>
            </a:r>
            <a:r>
              <a:rPr lang="zh-CN" altLang="en-US" smtClean="0"/>
              <a:t>集群架构</a:t>
            </a:r>
            <a:endParaRPr lang="zh-CN" altLang="en-US"/>
          </a:p>
        </p:txBody>
      </p:sp>
      <p:pic>
        <p:nvPicPr>
          <p:cNvPr id="4" name="图片 3"/>
          <p:cNvPicPr>
            <a:picLocks noChangeAspect="1"/>
          </p:cNvPicPr>
          <p:nvPr/>
        </p:nvPicPr>
        <p:blipFill>
          <a:blip r:embed="rId2"/>
          <a:stretch>
            <a:fillRect/>
          </a:stretch>
        </p:blipFill>
        <p:spPr>
          <a:xfrm>
            <a:off x="1884017" y="966651"/>
            <a:ext cx="8423965" cy="5375155"/>
          </a:xfrm>
          <a:prstGeom prst="rect">
            <a:avLst/>
          </a:prstGeom>
        </p:spPr>
      </p:pic>
    </p:spTree>
    <p:extLst>
      <p:ext uri="{BB962C8B-B14F-4D97-AF65-F5344CB8AC3E}">
        <p14:creationId xmlns:p14="http://schemas.microsoft.com/office/powerpoint/2010/main" val="3363389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NDB</a:t>
            </a:r>
            <a:r>
              <a:rPr lang="zh-CN" altLang="en-US" smtClean="0"/>
              <a:t>集群特性</a:t>
            </a:r>
            <a:endParaRPr lang="zh-CN" altLang="en-US"/>
          </a:p>
        </p:txBody>
      </p:sp>
      <p:sp>
        <p:nvSpPr>
          <p:cNvPr id="4" name="内容占位符 3"/>
          <p:cNvSpPr>
            <a:spLocks noGrp="1"/>
          </p:cNvSpPr>
          <p:nvPr>
            <p:ph idx="1"/>
          </p:nvPr>
        </p:nvSpPr>
        <p:spPr/>
        <p:txBody>
          <a:bodyPr>
            <a:normAutofit fontScale="85000" lnSpcReduction="20000"/>
          </a:bodyPr>
          <a:lstStyle/>
          <a:p>
            <a:r>
              <a:rPr lang="en-US" altLang="zh-CN" smtClean="0"/>
              <a:t>InnoDB</a:t>
            </a:r>
            <a:r>
              <a:rPr lang="zh-CN" altLang="en-US"/>
              <a:t>版本：</a:t>
            </a:r>
            <a:r>
              <a:rPr lang="en-US" altLang="zh-CN"/>
              <a:t>InnoDB 5.7.20</a:t>
            </a:r>
            <a:r>
              <a:rPr lang="zh-CN" altLang="en-US"/>
              <a:t>；</a:t>
            </a:r>
          </a:p>
          <a:p>
            <a:r>
              <a:rPr lang="en-US" altLang="zh-CN" smtClean="0"/>
              <a:t>NDB </a:t>
            </a:r>
            <a:r>
              <a:rPr lang="en-US" altLang="zh-CN"/>
              <a:t>Cluster</a:t>
            </a:r>
            <a:r>
              <a:rPr lang="zh-CN" altLang="en-US"/>
              <a:t>版本： </a:t>
            </a:r>
            <a:r>
              <a:rPr lang="en-US" altLang="zh-CN"/>
              <a:t>NDB 7.5.8/7.6.4</a:t>
            </a:r>
            <a:r>
              <a:rPr lang="zh-CN" altLang="en-US"/>
              <a:t>；</a:t>
            </a:r>
          </a:p>
          <a:p>
            <a:r>
              <a:rPr lang="zh-CN" altLang="en-US" smtClean="0"/>
              <a:t>最大</a:t>
            </a:r>
            <a:r>
              <a:rPr lang="zh-CN" altLang="en-US"/>
              <a:t>存储长度：</a:t>
            </a:r>
            <a:r>
              <a:rPr lang="en-US" altLang="zh-CN"/>
              <a:t>128TB</a:t>
            </a:r>
            <a:r>
              <a:rPr lang="zh-CN" altLang="en-US"/>
              <a:t>；</a:t>
            </a:r>
          </a:p>
          <a:p>
            <a:r>
              <a:rPr lang="zh-CN" altLang="en-US" smtClean="0"/>
              <a:t>事物</a:t>
            </a:r>
            <a:r>
              <a:rPr lang="zh-CN" altLang="en-US"/>
              <a:t>：读提交；</a:t>
            </a:r>
          </a:p>
          <a:p>
            <a:r>
              <a:rPr lang="zh-CN" altLang="en-US" smtClean="0"/>
              <a:t>多</a:t>
            </a:r>
            <a:r>
              <a:rPr lang="zh-CN" altLang="en-US"/>
              <a:t>版本并发控制：不支持；</a:t>
            </a:r>
          </a:p>
          <a:p>
            <a:r>
              <a:rPr lang="zh-CN" altLang="en-US" smtClean="0"/>
              <a:t>数据压缩</a:t>
            </a:r>
            <a:r>
              <a:rPr lang="zh-CN" altLang="en-US"/>
              <a:t>支持：不支持；</a:t>
            </a:r>
          </a:p>
          <a:p>
            <a:r>
              <a:rPr lang="zh-CN" altLang="en-US" smtClean="0"/>
              <a:t>大</a:t>
            </a:r>
            <a:r>
              <a:rPr lang="zh-CN" altLang="en-US"/>
              <a:t>行支持：</a:t>
            </a:r>
            <a:r>
              <a:rPr lang="en-US" altLang="zh-CN"/>
              <a:t>BLOB</a:t>
            </a:r>
            <a:r>
              <a:rPr lang="zh-CN" altLang="en-US"/>
              <a:t>、 </a:t>
            </a:r>
            <a:r>
              <a:rPr lang="en-US" altLang="zh-CN"/>
              <a:t>TEXT</a:t>
            </a:r>
            <a:r>
              <a:rPr lang="zh-CN" altLang="en-US"/>
              <a:t>；</a:t>
            </a:r>
          </a:p>
          <a:p>
            <a:r>
              <a:rPr lang="zh-CN" altLang="en-US" smtClean="0"/>
              <a:t>同步</a:t>
            </a:r>
            <a:r>
              <a:rPr lang="zh-CN" altLang="en-US"/>
              <a:t>支持半：自动同步；</a:t>
            </a:r>
          </a:p>
          <a:p>
            <a:r>
              <a:rPr lang="zh-CN" altLang="en-US" smtClean="0"/>
              <a:t>块</a:t>
            </a:r>
            <a:r>
              <a:rPr lang="zh-CN" altLang="en-US"/>
              <a:t>读取：支持；</a:t>
            </a:r>
          </a:p>
          <a:p>
            <a:r>
              <a:rPr lang="zh-CN" altLang="en-US" smtClean="0"/>
              <a:t>块</a:t>
            </a:r>
            <a:r>
              <a:rPr lang="zh-CN" altLang="en-US"/>
              <a:t>写入：支持；</a:t>
            </a:r>
          </a:p>
          <a:p>
            <a:r>
              <a:rPr lang="zh-CN" altLang="en-US" smtClean="0"/>
              <a:t>高</a:t>
            </a:r>
            <a:r>
              <a:rPr lang="zh-CN" altLang="en-US"/>
              <a:t>可用性：非常高；</a:t>
            </a:r>
          </a:p>
        </p:txBody>
      </p:sp>
    </p:spTree>
    <p:extLst>
      <p:ext uri="{BB962C8B-B14F-4D97-AF65-F5344CB8AC3E}">
        <p14:creationId xmlns:p14="http://schemas.microsoft.com/office/powerpoint/2010/main" val="498980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NDB</a:t>
            </a:r>
            <a:r>
              <a:rPr lang="zh-CN" altLang="en-US" smtClean="0"/>
              <a:t>存储引擎</a:t>
            </a:r>
            <a:endParaRPr lang="zh-CN" altLang="en-US"/>
          </a:p>
        </p:txBody>
      </p:sp>
      <p:sp>
        <p:nvSpPr>
          <p:cNvPr id="3" name="内容占位符 2"/>
          <p:cNvSpPr>
            <a:spLocks noGrp="1"/>
          </p:cNvSpPr>
          <p:nvPr>
            <p:ph idx="1"/>
          </p:nvPr>
        </p:nvSpPr>
        <p:spPr/>
        <p:txBody>
          <a:bodyPr>
            <a:noAutofit/>
          </a:bodyPr>
          <a:lstStyle/>
          <a:p>
            <a:pPr marL="0" indent="0">
              <a:buNone/>
            </a:pPr>
            <a:r>
              <a:rPr lang="en-US" altLang="zh-CN" sz="1800"/>
              <a:t>MySQL Cluster </a:t>
            </a:r>
            <a:r>
              <a:rPr lang="zh-CN" altLang="en-US" sz="1800"/>
              <a:t>使用了一个专用的基于内存的存储引擎（</a:t>
            </a:r>
            <a:r>
              <a:rPr lang="en-US" altLang="zh-CN" sz="1800"/>
              <a:t>NDB</a:t>
            </a:r>
            <a:r>
              <a:rPr lang="zh-CN" altLang="en-US" sz="1800"/>
              <a:t>引擎），这样做的好处是速度快， 没有磁盘</a:t>
            </a:r>
            <a:r>
              <a:rPr lang="en-US" altLang="zh-CN" sz="1800"/>
              <a:t>I/O</a:t>
            </a:r>
            <a:r>
              <a:rPr lang="zh-CN" altLang="en-US" sz="1800"/>
              <a:t>的瓶颈，但是由于是基于内存的，所以数据库的规模受系统总内存的限制，如果运行</a:t>
            </a:r>
            <a:r>
              <a:rPr lang="en-US" altLang="zh-CN" sz="1800"/>
              <a:t>NDB</a:t>
            </a:r>
            <a:r>
              <a:rPr lang="zh-CN" altLang="en-US" sz="1800"/>
              <a:t>的</a:t>
            </a:r>
            <a:r>
              <a:rPr lang="en-US" altLang="zh-CN" sz="1800"/>
              <a:t>MySQL</a:t>
            </a:r>
            <a:r>
              <a:rPr lang="zh-CN" altLang="en-US" sz="1800"/>
              <a:t>服务器一定要内存够大，比如</a:t>
            </a:r>
            <a:r>
              <a:rPr lang="en-US" altLang="zh-CN" sz="1800"/>
              <a:t>4G, 8G, </a:t>
            </a:r>
            <a:r>
              <a:rPr lang="zh-CN" altLang="en-US" sz="1800"/>
              <a:t>甚至</a:t>
            </a:r>
            <a:r>
              <a:rPr lang="en-US" altLang="zh-CN" sz="1800"/>
              <a:t>16G</a:t>
            </a:r>
            <a:r>
              <a:rPr lang="zh-CN" altLang="en-US" sz="1800"/>
              <a:t>。</a:t>
            </a:r>
            <a:r>
              <a:rPr lang="en-US" altLang="zh-CN" sz="1800"/>
              <a:t>NDB</a:t>
            </a:r>
            <a:r>
              <a:rPr lang="zh-CN" altLang="en-US" sz="1800"/>
              <a:t>引擎是分布式的，它可以配置在多台服务器上来实现数据的可靠性和扩展性，理论上 通过配置</a:t>
            </a:r>
            <a:r>
              <a:rPr lang="en-US" altLang="zh-CN" sz="1800"/>
              <a:t>2</a:t>
            </a:r>
            <a:r>
              <a:rPr lang="zh-CN" altLang="en-US" sz="1800"/>
              <a:t>台</a:t>
            </a:r>
            <a:r>
              <a:rPr lang="en-US" altLang="zh-CN" sz="1800"/>
              <a:t>NDB</a:t>
            </a:r>
            <a:r>
              <a:rPr lang="zh-CN" altLang="en-US" sz="1800"/>
              <a:t>的存储节点就能实现整个数据库集群的冗余性和解决单点故障问题</a:t>
            </a:r>
            <a:r>
              <a:rPr lang="zh-CN" altLang="en-US" sz="1800" smtClean="0"/>
              <a:t>。</a:t>
            </a:r>
            <a:endParaRPr lang="en-US" altLang="zh-CN" sz="1800" smtClean="0"/>
          </a:p>
          <a:p>
            <a:r>
              <a:rPr lang="zh-CN" altLang="en-US" sz="1800" smtClean="0"/>
              <a:t>缺点</a:t>
            </a:r>
            <a:endParaRPr lang="en-US" altLang="zh-CN" sz="1800" smtClean="0"/>
          </a:p>
          <a:p>
            <a:pPr lvl="1"/>
            <a:r>
              <a:rPr lang="zh-CN" altLang="en-US" sz="1600" smtClean="0"/>
              <a:t>基于</a:t>
            </a:r>
            <a:r>
              <a:rPr lang="zh-CN" altLang="en-US" sz="1600"/>
              <a:t>内存，数据库的规模受集群总内存的大小</a:t>
            </a:r>
            <a:r>
              <a:rPr lang="zh-CN" altLang="en-US" sz="1600" smtClean="0"/>
              <a:t>限制</a:t>
            </a:r>
            <a:endParaRPr lang="zh-CN" altLang="en-US" sz="1600"/>
          </a:p>
          <a:p>
            <a:pPr lvl="1"/>
            <a:r>
              <a:rPr lang="zh-CN" altLang="en-US" sz="1600" smtClean="0"/>
              <a:t>基于</a:t>
            </a:r>
            <a:r>
              <a:rPr lang="zh-CN" altLang="en-US" sz="1600"/>
              <a:t>内存，断电后数据可能会有数据丢失，这点还需要通过测试验证</a:t>
            </a:r>
            <a:r>
              <a:rPr lang="zh-CN" altLang="en-US" sz="1600" smtClean="0"/>
              <a:t>。</a:t>
            </a:r>
            <a:endParaRPr lang="zh-CN" altLang="en-US" sz="1600"/>
          </a:p>
          <a:p>
            <a:pPr lvl="1"/>
            <a:r>
              <a:rPr lang="zh-CN" altLang="en-US" sz="1600" smtClean="0"/>
              <a:t>多</a:t>
            </a:r>
            <a:r>
              <a:rPr lang="zh-CN" altLang="en-US" sz="1600"/>
              <a:t>个节点通过网络实现通讯和数据同步、查询等操作，因此整体性受网络速度影响</a:t>
            </a:r>
            <a:r>
              <a:rPr lang="zh-CN" altLang="en-US" sz="1600" smtClean="0"/>
              <a:t>，</a:t>
            </a:r>
            <a:endParaRPr lang="zh-CN" altLang="en-US" sz="1600"/>
          </a:p>
          <a:p>
            <a:pPr lvl="1"/>
            <a:r>
              <a:rPr lang="zh-CN" altLang="en-US" sz="1600" smtClean="0"/>
              <a:t>因此</a:t>
            </a:r>
            <a:r>
              <a:rPr lang="zh-CN" altLang="en-US" sz="1600"/>
              <a:t>速度也比较</a:t>
            </a:r>
            <a:r>
              <a:rPr lang="zh-CN" altLang="en-US" sz="1600" smtClean="0"/>
              <a:t>慢</a:t>
            </a:r>
            <a:endParaRPr lang="en-US" altLang="zh-CN" sz="1600" smtClean="0"/>
          </a:p>
          <a:p>
            <a:r>
              <a:rPr lang="zh-CN" altLang="en-US" sz="1800" smtClean="0"/>
              <a:t>优点</a:t>
            </a:r>
            <a:endParaRPr lang="en-US" altLang="zh-CN" sz="1800" smtClean="0"/>
          </a:p>
          <a:p>
            <a:pPr lvl="1"/>
            <a:r>
              <a:rPr lang="zh-CN" altLang="en-US" sz="1600" smtClean="0"/>
              <a:t>多</a:t>
            </a:r>
            <a:r>
              <a:rPr lang="zh-CN" altLang="en-US" sz="1600"/>
              <a:t>个节点之间可以分布在不同的地理位置，因此也是一个实现分布式数据库的方案。</a:t>
            </a:r>
          </a:p>
          <a:p>
            <a:pPr lvl="1"/>
            <a:r>
              <a:rPr lang="zh-CN" altLang="en-US" sz="1600" smtClean="0"/>
              <a:t>扩展性</a:t>
            </a:r>
            <a:r>
              <a:rPr lang="zh-CN" altLang="en-US" sz="1600"/>
              <a:t>很好，增加节点即可实现数据库集群的扩展。</a:t>
            </a:r>
          </a:p>
          <a:p>
            <a:pPr lvl="1"/>
            <a:r>
              <a:rPr lang="zh-CN" altLang="en-US" sz="1600" smtClean="0"/>
              <a:t>冗余</a:t>
            </a:r>
            <a:r>
              <a:rPr lang="zh-CN" altLang="en-US" sz="1600"/>
              <a:t>性很好，多个节点上都有完整的数据库数据，因此任何一个节点宕机都不会造成服务中断。</a:t>
            </a:r>
          </a:p>
          <a:p>
            <a:pPr lvl="1"/>
            <a:r>
              <a:rPr lang="zh-CN" altLang="en-US" sz="1600" smtClean="0"/>
              <a:t>实现</a:t>
            </a:r>
            <a:r>
              <a:rPr lang="zh-CN" altLang="en-US" sz="1600"/>
              <a:t>高可用性的成本比较低，不象传统的高可用方案一样需要共享的存储设备和专用的软件才能实现，</a:t>
            </a:r>
            <a:r>
              <a:rPr lang="en-US" altLang="zh-CN" sz="1600"/>
              <a:t>NDB </a:t>
            </a:r>
            <a:r>
              <a:rPr lang="zh-CN" altLang="en-US" sz="1600"/>
              <a:t>只要有足够的内存就能实现。</a:t>
            </a:r>
          </a:p>
          <a:p>
            <a:pPr lvl="1"/>
            <a:endParaRPr lang="zh-CN" altLang="en-US" sz="1600"/>
          </a:p>
        </p:txBody>
      </p:sp>
    </p:spTree>
    <p:extLst>
      <p:ext uri="{BB962C8B-B14F-4D97-AF65-F5344CB8AC3E}">
        <p14:creationId xmlns:p14="http://schemas.microsoft.com/office/powerpoint/2010/main" val="4262515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NDB</a:t>
            </a:r>
            <a:r>
              <a:rPr lang="zh-CN" altLang="en-US" smtClean="0"/>
              <a:t>功能节点</a:t>
            </a:r>
            <a:endParaRPr lang="zh-CN" altLang="en-US"/>
          </a:p>
        </p:txBody>
      </p:sp>
      <p:sp>
        <p:nvSpPr>
          <p:cNvPr id="3" name="内容占位符 2"/>
          <p:cNvSpPr>
            <a:spLocks noGrp="1"/>
          </p:cNvSpPr>
          <p:nvPr>
            <p:ph idx="1"/>
          </p:nvPr>
        </p:nvSpPr>
        <p:spPr>
          <a:xfrm>
            <a:off x="838200" y="966651"/>
            <a:ext cx="10515600" cy="5413601"/>
          </a:xfrm>
        </p:spPr>
        <p:txBody>
          <a:bodyPr>
            <a:noAutofit/>
          </a:bodyPr>
          <a:lstStyle/>
          <a:p>
            <a:pPr marL="0" indent="0">
              <a:buNone/>
            </a:pPr>
            <a:r>
              <a:rPr lang="en-US" altLang="zh-CN" sz="2000" smtClean="0"/>
              <a:t>NDB</a:t>
            </a:r>
            <a:r>
              <a:rPr lang="zh-CN" altLang="en-US" sz="2000" smtClean="0"/>
              <a:t>集群由</a:t>
            </a:r>
            <a:r>
              <a:rPr lang="en-US" altLang="zh-CN" sz="2000"/>
              <a:t>3</a:t>
            </a:r>
            <a:r>
              <a:rPr lang="zh-CN" altLang="en-US" sz="2000"/>
              <a:t>个不同功能的服务构成，每个服务由一个专用的守护进程提供，一项 服务也叫做一个节点，下面来介绍每个节点的功能</a:t>
            </a:r>
            <a:r>
              <a:rPr lang="zh-CN" altLang="en-US" sz="2000" smtClean="0"/>
              <a:t>。</a:t>
            </a:r>
            <a:endParaRPr lang="zh-CN" altLang="en-US" sz="2000"/>
          </a:p>
          <a:p>
            <a:r>
              <a:rPr lang="en-US" altLang="zh-CN" sz="2000"/>
              <a:t>The management (MGM) node</a:t>
            </a:r>
            <a:r>
              <a:rPr lang="zh-CN" altLang="en-US" sz="2000" smtClean="0"/>
              <a:t>：</a:t>
            </a:r>
            <a:endParaRPr lang="en-US" altLang="zh-CN" sz="2000" smtClean="0"/>
          </a:p>
          <a:p>
            <a:pPr marL="457200" lvl="1" indent="0">
              <a:buNone/>
            </a:pPr>
            <a:r>
              <a:rPr lang="zh-CN" altLang="en-US" sz="1600" smtClean="0"/>
              <a:t>管理</a:t>
            </a:r>
            <a:r>
              <a:rPr lang="zh-CN" altLang="en-US" sz="1600"/>
              <a:t>节点（</a:t>
            </a:r>
            <a:r>
              <a:rPr lang="en-US" altLang="zh-CN" sz="1600"/>
              <a:t>MGM</a:t>
            </a:r>
            <a:r>
              <a:rPr lang="zh-CN" altLang="en-US" sz="1600"/>
              <a:t>节点），用来实现整个集群的管理，理论上一般只启动一个，而且宕机也不影响 </a:t>
            </a:r>
            <a:r>
              <a:rPr lang="en-US" altLang="zh-CN" sz="1600"/>
              <a:t>cluster </a:t>
            </a:r>
            <a:r>
              <a:rPr lang="zh-CN" altLang="en-US" sz="1600"/>
              <a:t>的服务，这个进程只在</a:t>
            </a:r>
            <a:r>
              <a:rPr lang="en-US" altLang="zh-CN" sz="1600"/>
              <a:t>cluster </a:t>
            </a:r>
            <a:r>
              <a:rPr lang="zh-CN" altLang="en-US" sz="1600"/>
              <a:t>启动以及节点加入集群时起作用， 所以这个节点不是很需要冗余，理论上通过一台服务器提供服务就可以了</a:t>
            </a:r>
            <a:r>
              <a:rPr lang="zh-CN" altLang="en-US" sz="1600" smtClean="0"/>
              <a:t>。</a:t>
            </a:r>
            <a:r>
              <a:rPr lang="zh-CN" altLang="en-US" sz="2000" smtClean="0"/>
              <a:t> </a:t>
            </a:r>
            <a:endParaRPr lang="zh-CN" altLang="en-US" sz="2000"/>
          </a:p>
          <a:p>
            <a:r>
              <a:rPr lang="en-US" altLang="zh-CN" sz="2000"/>
              <a:t>The storage or database (DB) node</a:t>
            </a:r>
            <a:r>
              <a:rPr lang="zh-CN" altLang="en-US" sz="2000" smtClean="0"/>
              <a:t>：</a:t>
            </a:r>
            <a:endParaRPr lang="zh-CN" altLang="en-US" sz="2000"/>
          </a:p>
          <a:p>
            <a:pPr marL="457200" lvl="1" indent="0">
              <a:buNone/>
            </a:pPr>
            <a:r>
              <a:rPr lang="zh-CN" altLang="en-US" sz="1600"/>
              <a:t>数据节点（</a:t>
            </a:r>
            <a:r>
              <a:rPr lang="en-US" altLang="zh-CN" sz="1600"/>
              <a:t>NDB</a:t>
            </a:r>
            <a:r>
              <a:rPr lang="zh-CN" altLang="en-US" sz="1600"/>
              <a:t>节点），用来存储数据，可以和管理节点</a:t>
            </a:r>
            <a:r>
              <a:rPr lang="en-US" altLang="zh-CN" sz="1600"/>
              <a:t>(MGM)</a:t>
            </a:r>
            <a:r>
              <a:rPr lang="zh-CN" altLang="en-US" sz="1600"/>
              <a:t>、 用户端节点</a:t>
            </a:r>
            <a:r>
              <a:rPr lang="en-US" altLang="zh-CN" sz="1600"/>
              <a:t>(API)</a:t>
            </a:r>
            <a:r>
              <a:rPr lang="zh-CN" altLang="en-US" sz="1600"/>
              <a:t>处在不同的机器上，也可以在同一个机器上面，集群中至少要有一个</a:t>
            </a:r>
            <a:r>
              <a:rPr lang="en-US" altLang="zh-CN" sz="1600"/>
              <a:t>DB</a:t>
            </a:r>
            <a:r>
              <a:rPr lang="zh-CN" altLang="en-US" sz="1600"/>
              <a:t>节点，</a:t>
            </a:r>
            <a:r>
              <a:rPr lang="en-US" altLang="zh-CN" sz="1600"/>
              <a:t>2</a:t>
            </a:r>
            <a:r>
              <a:rPr lang="zh-CN" altLang="en-US" sz="1600"/>
              <a:t>个以上 时就能实现集群的高可用保证，</a:t>
            </a:r>
            <a:r>
              <a:rPr lang="en-US" altLang="zh-CN" sz="1600"/>
              <a:t>DB</a:t>
            </a:r>
            <a:r>
              <a:rPr lang="zh-CN" altLang="en-US" sz="1600"/>
              <a:t>节点增加时，集群的处理速度会变慢</a:t>
            </a:r>
            <a:r>
              <a:rPr lang="zh-CN" altLang="en-US" sz="1600" smtClean="0"/>
              <a:t>。</a:t>
            </a:r>
            <a:endParaRPr lang="en-US" altLang="zh-CN" sz="2000"/>
          </a:p>
          <a:p>
            <a:r>
              <a:rPr lang="en-US" altLang="zh-CN" sz="2000"/>
              <a:t>The client (API) node</a:t>
            </a:r>
            <a:r>
              <a:rPr lang="zh-CN" altLang="en-US" sz="2000" smtClean="0"/>
              <a:t>：</a:t>
            </a:r>
            <a:endParaRPr lang="zh-CN" altLang="en-US" sz="2000"/>
          </a:p>
          <a:p>
            <a:pPr marL="457200" lvl="1" indent="0">
              <a:buNone/>
            </a:pPr>
            <a:r>
              <a:rPr lang="en-US" altLang="zh-CN" sz="1600"/>
              <a:t>SQL</a:t>
            </a:r>
            <a:r>
              <a:rPr lang="zh-CN" altLang="en-US" sz="1600"/>
              <a:t>节点（</a:t>
            </a:r>
            <a:r>
              <a:rPr lang="en-US" altLang="zh-CN" sz="1600"/>
              <a:t>MySqld</a:t>
            </a:r>
            <a:r>
              <a:rPr lang="zh-CN" altLang="en-US" sz="1600"/>
              <a:t>节点），通过他实现 </a:t>
            </a:r>
            <a:r>
              <a:rPr lang="en-US" altLang="zh-CN" sz="1600"/>
              <a:t>Cluster DB </a:t>
            </a:r>
            <a:r>
              <a:rPr lang="zh-CN" altLang="en-US" sz="1600"/>
              <a:t>的访问，这个节点也就是普通的 </a:t>
            </a:r>
            <a:r>
              <a:rPr lang="en-US" altLang="zh-CN" sz="1600"/>
              <a:t>mysqld </a:t>
            </a:r>
            <a:r>
              <a:rPr lang="zh-CN" altLang="en-US" sz="1600"/>
              <a:t>进程， 需要在配置文件中配置</a:t>
            </a:r>
            <a:r>
              <a:rPr lang="en-US" altLang="zh-CN" sz="1600"/>
              <a:t>ndbcluster </a:t>
            </a:r>
            <a:r>
              <a:rPr lang="zh-CN" altLang="en-US" sz="1600"/>
              <a:t>指令打开 </a:t>
            </a:r>
            <a:r>
              <a:rPr lang="en-US" altLang="zh-CN" sz="1600"/>
              <a:t>NDB Cluster storage engine </a:t>
            </a:r>
            <a:r>
              <a:rPr lang="zh-CN" altLang="en-US" sz="1600"/>
              <a:t>存储引擎，增加 </a:t>
            </a:r>
            <a:r>
              <a:rPr lang="en-US" altLang="zh-CN" sz="1600"/>
              <a:t>API </a:t>
            </a:r>
            <a:r>
              <a:rPr lang="zh-CN" altLang="en-US" sz="1600"/>
              <a:t>节点会提高整个集群的并发访问速度和整体的吞吐量，该节点 可以部署在</a:t>
            </a:r>
            <a:r>
              <a:rPr lang="en-US" altLang="zh-CN" sz="1600"/>
              <a:t>Web</a:t>
            </a:r>
            <a:r>
              <a:rPr lang="zh-CN" altLang="en-US" sz="1600"/>
              <a:t>应用服务器上，也可以部署在专用的服务器上，也开以和</a:t>
            </a:r>
            <a:r>
              <a:rPr lang="en-US" altLang="zh-CN" sz="1600"/>
              <a:t>DB</a:t>
            </a:r>
            <a:r>
              <a:rPr lang="zh-CN" altLang="en-US" sz="1600"/>
              <a:t>部署在 </a:t>
            </a:r>
            <a:r>
              <a:rPr lang="zh-CN" altLang="en-US" sz="1600" smtClean="0"/>
              <a:t>同一</a:t>
            </a:r>
            <a:r>
              <a:rPr lang="zh-CN" altLang="en-US" sz="1600"/>
              <a:t>台服务器上</a:t>
            </a:r>
            <a:r>
              <a:rPr lang="zh-CN" altLang="en-US" sz="1600" smtClean="0"/>
              <a:t>。</a:t>
            </a:r>
            <a:endParaRPr lang="en-US" altLang="zh-CN" sz="1600"/>
          </a:p>
          <a:p>
            <a:pPr marL="457200" lvl="1" indent="0">
              <a:buNone/>
            </a:pPr>
            <a:endParaRPr lang="en-US" altLang="zh-CN" sz="1600"/>
          </a:p>
          <a:p>
            <a:pPr marL="0" lvl="1" indent="0">
              <a:buNone/>
            </a:pPr>
            <a:r>
              <a:rPr lang="zh-CN" altLang="en-US" sz="2000">
                <a:solidFill>
                  <a:srgbClr val="0070C0"/>
                </a:solidFill>
              </a:rPr>
              <a:t>这</a:t>
            </a:r>
            <a:r>
              <a:rPr lang="en-US" altLang="zh-CN" sz="2000">
                <a:solidFill>
                  <a:srgbClr val="0070C0"/>
                </a:solidFill>
              </a:rPr>
              <a:t>3</a:t>
            </a:r>
            <a:r>
              <a:rPr lang="zh-CN" altLang="en-US" sz="2000">
                <a:solidFill>
                  <a:srgbClr val="0070C0"/>
                </a:solidFill>
              </a:rPr>
              <a:t>类节点可以分布在不同的主机上，比如 </a:t>
            </a:r>
            <a:r>
              <a:rPr lang="en-US" altLang="zh-CN" sz="2000">
                <a:solidFill>
                  <a:srgbClr val="0070C0"/>
                </a:solidFill>
              </a:rPr>
              <a:t>DB </a:t>
            </a:r>
            <a:r>
              <a:rPr lang="zh-CN" altLang="en-US" sz="2000">
                <a:solidFill>
                  <a:srgbClr val="0070C0"/>
                </a:solidFill>
              </a:rPr>
              <a:t>可以是多台专用的服务器，也可以 每个</a:t>
            </a:r>
            <a:r>
              <a:rPr lang="en-US" altLang="zh-CN" sz="2000">
                <a:solidFill>
                  <a:srgbClr val="0070C0"/>
                </a:solidFill>
              </a:rPr>
              <a:t>DB</a:t>
            </a:r>
            <a:r>
              <a:rPr lang="zh-CN" altLang="en-US" sz="2000">
                <a:solidFill>
                  <a:srgbClr val="0070C0"/>
                </a:solidFill>
              </a:rPr>
              <a:t>都有一个</a:t>
            </a:r>
            <a:r>
              <a:rPr lang="en-US" altLang="zh-CN" sz="2000">
                <a:solidFill>
                  <a:srgbClr val="0070C0"/>
                </a:solidFill>
              </a:rPr>
              <a:t>API</a:t>
            </a:r>
            <a:r>
              <a:rPr lang="zh-CN" altLang="en-US" sz="2000">
                <a:solidFill>
                  <a:srgbClr val="0070C0"/>
                </a:solidFill>
              </a:rPr>
              <a:t>，当然也可以把</a:t>
            </a:r>
            <a:r>
              <a:rPr lang="en-US" altLang="zh-CN" sz="2000">
                <a:solidFill>
                  <a:srgbClr val="0070C0"/>
                </a:solidFill>
              </a:rPr>
              <a:t>API</a:t>
            </a:r>
            <a:r>
              <a:rPr lang="zh-CN" altLang="en-US" sz="2000">
                <a:solidFill>
                  <a:srgbClr val="0070C0"/>
                </a:solidFill>
              </a:rPr>
              <a:t>分布在</a:t>
            </a:r>
            <a:r>
              <a:rPr lang="en-US" altLang="zh-CN" sz="2000">
                <a:solidFill>
                  <a:srgbClr val="0070C0"/>
                </a:solidFill>
              </a:rPr>
              <a:t>Web</a:t>
            </a:r>
            <a:r>
              <a:rPr lang="zh-CN" altLang="en-US" sz="2000">
                <a:solidFill>
                  <a:srgbClr val="0070C0"/>
                </a:solidFill>
              </a:rPr>
              <a:t>前端的服务器上去，通常来说， </a:t>
            </a:r>
            <a:r>
              <a:rPr lang="en-US" altLang="zh-CN" sz="2000">
                <a:solidFill>
                  <a:srgbClr val="0070C0"/>
                </a:solidFill>
              </a:rPr>
              <a:t>API</a:t>
            </a:r>
            <a:r>
              <a:rPr lang="zh-CN" altLang="en-US" sz="2000">
                <a:solidFill>
                  <a:srgbClr val="0070C0"/>
                </a:solidFill>
              </a:rPr>
              <a:t>越多</a:t>
            </a:r>
            <a:r>
              <a:rPr lang="en-US" altLang="zh-CN" sz="2000">
                <a:solidFill>
                  <a:srgbClr val="0070C0"/>
                </a:solidFill>
              </a:rPr>
              <a:t>cluster</a:t>
            </a:r>
            <a:r>
              <a:rPr lang="zh-CN" altLang="en-US" sz="2000">
                <a:solidFill>
                  <a:srgbClr val="0070C0"/>
                </a:solidFill>
              </a:rPr>
              <a:t>的性能会越</a:t>
            </a:r>
            <a:r>
              <a:rPr lang="zh-CN" altLang="en-US" sz="2000" smtClean="0">
                <a:solidFill>
                  <a:srgbClr val="0070C0"/>
                </a:solidFill>
              </a:rPr>
              <a:t>好。</a:t>
            </a:r>
            <a:endParaRPr lang="zh-CN" altLang="en-US" sz="2000">
              <a:solidFill>
                <a:srgbClr val="0070C0"/>
              </a:solidFill>
            </a:endParaRPr>
          </a:p>
          <a:p>
            <a:pPr marL="457200" lvl="1" indent="0">
              <a:buNone/>
            </a:pPr>
            <a:endParaRPr lang="en-US" altLang="zh-CN" sz="2000">
              <a:solidFill>
                <a:srgbClr val="0070C0"/>
              </a:solidFill>
            </a:endParaRPr>
          </a:p>
        </p:txBody>
      </p:sp>
    </p:spTree>
    <p:extLst>
      <p:ext uri="{BB962C8B-B14F-4D97-AF65-F5344CB8AC3E}">
        <p14:creationId xmlns:p14="http://schemas.microsoft.com/office/powerpoint/2010/main" val="184702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smtClean="0"/>
              <a:t>集群结构</a:t>
            </a:r>
            <a:endParaRPr lang="zh-CN" altLang="en-US"/>
          </a:p>
        </p:txBody>
      </p:sp>
      <p:pic>
        <p:nvPicPr>
          <p:cNvPr id="5" name="图片 4"/>
          <p:cNvPicPr>
            <a:picLocks noChangeAspect="1"/>
          </p:cNvPicPr>
          <p:nvPr/>
        </p:nvPicPr>
        <p:blipFill>
          <a:blip r:embed="rId2"/>
          <a:stretch>
            <a:fillRect/>
          </a:stretch>
        </p:blipFill>
        <p:spPr>
          <a:xfrm>
            <a:off x="1677987" y="1317624"/>
            <a:ext cx="8373127" cy="5121275"/>
          </a:xfrm>
          <a:prstGeom prst="rect">
            <a:avLst/>
          </a:prstGeom>
        </p:spPr>
      </p:pic>
    </p:spTree>
    <p:extLst>
      <p:ext uri="{BB962C8B-B14F-4D97-AF65-F5344CB8AC3E}">
        <p14:creationId xmlns:p14="http://schemas.microsoft.com/office/powerpoint/2010/main" val="101066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主从复制</a:t>
            </a:r>
            <a:endParaRPr lang="zh-CN" altLang="en-US"/>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61881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smtClean="0"/>
              <a:t> </a:t>
            </a:r>
            <a:r>
              <a:rPr lang="en-US" altLang="zh-CN" smtClean="0"/>
              <a:t>API</a:t>
            </a:r>
            <a:endParaRPr lang="zh-CN" altLang="en-US"/>
          </a:p>
        </p:txBody>
      </p:sp>
      <p:pic>
        <p:nvPicPr>
          <p:cNvPr id="2" name="图片 1"/>
          <p:cNvPicPr>
            <a:picLocks noChangeAspect="1"/>
          </p:cNvPicPr>
          <p:nvPr/>
        </p:nvPicPr>
        <p:blipFill>
          <a:blip r:embed="rId2"/>
          <a:stretch>
            <a:fillRect/>
          </a:stretch>
        </p:blipFill>
        <p:spPr>
          <a:xfrm>
            <a:off x="838200" y="776151"/>
            <a:ext cx="9382126" cy="5788050"/>
          </a:xfrm>
          <a:prstGeom prst="rect">
            <a:avLst/>
          </a:prstGeom>
        </p:spPr>
      </p:pic>
    </p:spTree>
    <p:extLst>
      <p:ext uri="{BB962C8B-B14F-4D97-AF65-F5344CB8AC3E}">
        <p14:creationId xmlns:p14="http://schemas.microsoft.com/office/powerpoint/2010/main" val="3192334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smtClean="0"/>
              <a:t>优势</a:t>
            </a:r>
            <a:endParaRPr lang="zh-CN" altLang="en-US"/>
          </a:p>
        </p:txBody>
      </p:sp>
      <p:pic>
        <p:nvPicPr>
          <p:cNvPr id="3" name="图片 2"/>
          <p:cNvPicPr>
            <a:picLocks noChangeAspect="1"/>
          </p:cNvPicPr>
          <p:nvPr/>
        </p:nvPicPr>
        <p:blipFill>
          <a:blip r:embed="rId3"/>
          <a:stretch>
            <a:fillRect/>
          </a:stretch>
        </p:blipFill>
        <p:spPr>
          <a:xfrm>
            <a:off x="838200" y="847724"/>
            <a:ext cx="10754014" cy="4549775"/>
          </a:xfrm>
          <a:prstGeom prst="rect">
            <a:avLst/>
          </a:prstGeom>
        </p:spPr>
      </p:pic>
    </p:spTree>
    <p:extLst>
      <p:ext uri="{BB962C8B-B14F-4D97-AF65-F5344CB8AC3E}">
        <p14:creationId xmlns:p14="http://schemas.microsoft.com/office/powerpoint/2010/main" val="3910929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smtClean="0"/>
              <a:t>优势</a:t>
            </a:r>
            <a:endParaRPr lang="zh-CN" altLang="en-US"/>
          </a:p>
        </p:txBody>
      </p:sp>
      <p:pic>
        <p:nvPicPr>
          <p:cNvPr id="2" name="图片 1"/>
          <p:cNvPicPr>
            <a:picLocks noChangeAspect="1"/>
          </p:cNvPicPr>
          <p:nvPr/>
        </p:nvPicPr>
        <p:blipFill>
          <a:blip r:embed="rId3"/>
          <a:stretch>
            <a:fillRect/>
          </a:stretch>
        </p:blipFill>
        <p:spPr>
          <a:xfrm>
            <a:off x="838200" y="966651"/>
            <a:ext cx="8369300" cy="5206320"/>
          </a:xfrm>
          <a:prstGeom prst="rect">
            <a:avLst/>
          </a:prstGeom>
        </p:spPr>
      </p:pic>
    </p:spTree>
    <p:extLst>
      <p:ext uri="{BB962C8B-B14F-4D97-AF65-F5344CB8AC3E}">
        <p14:creationId xmlns:p14="http://schemas.microsoft.com/office/powerpoint/2010/main" val="4005763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NDB</a:t>
            </a:r>
            <a:r>
              <a:rPr lang="zh-CN" altLang="en-US"/>
              <a:t>劣势</a:t>
            </a:r>
          </a:p>
        </p:txBody>
      </p:sp>
      <p:pic>
        <p:nvPicPr>
          <p:cNvPr id="3" name="图片 2"/>
          <p:cNvPicPr>
            <a:picLocks noChangeAspect="1"/>
          </p:cNvPicPr>
          <p:nvPr/>
        </p:nvPicPr>
        <p:blipFill>
          <a:blip r:embed="rId3"/>
          <a:stretch>
            <a:fillRect/>
          </a:stretch>
        </p:blipFill>
        <p:spPr>
          <a:xfrm>
            <a:off x="838200" y="966651"/>
            <a:ext cx="10554353" cy="3999049"/>
          </a:xfrm>
          <a:prstGeom prst="rect">
            <a:avLst/>
          </a:prstGeom>
        </p:spPr>
      </p:pic>
    </p:spTree>
    <p:extLst>
      <p:ext uri="{BB962C8B-B14F-4D97-AF65-F5344CB8AC3E}">
        <p14:creationId xmlns:p14="http://schemas.microsoft.com/office/powerpoint/2010/main" val="336404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t>结束</a:t>
            </a:r>
            <a:endParaRPr lang="zh-CN" altLang="en-US"/>
          </a:p>
        </p:txBody>
      </p:sp>
      <p:sp>
        <p:nvSpPr>
          <p:cNvPr id="5" name="副标题 4"/>
          <p:cNvSpPr>
            <a:spLocks noGrp="1"/>
          </p:cNvSpPr>
          <p:nvPr>
            <p:ph type="subTitle" idx="1"/>
          </p:nvPr>
        </p:nvSpPr>
        <p:spPr/>
        <p:txBody>
          <a:bodyPr>
            <a:normAutofit/>
          </a:bodyPr>
          <a:lstStyle/>
          <a:p>
            <a:r>
              <a:rPr lang="en-US" altLang="zh-CN" sz="3200" smtClean="0"/>
              <a:t>MySQL </a:t>
            </a:r>
            <a:r>
              <a:rPr lang="zh-CN" altLang="en-US" sz="3200" smtClean="0"/>
              <a:t>集群数据库</a:t>
            </a:r>
            <a:r>
              <a:rPr lang="en-US" altLang="zh-CN" sz="3200" smtClean="0"/>
              <a:t>NDB</a:t>
            </a:r>
            <a:endParaRPr lang="zh-CN" altLang="en-US" sz="3200"/>
          </a:p>
        </p:txBody>
      </p:sp>
    </p:spTree>
    <p:extLst>
      <p:ext uri="{BB962C8B-B14F-4D97-AF65-F5344CB8AC3E}">
        <p14:creationId xmlns:p14="http://schemas.microsoft.com/office/powerpoint/2010/main" val="206564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主从复制</a:t>
            </a:r>
            <a:endParaRPr lang="zh-CN" altLang="en-US"/>
          </a:p>
        </p:txBody>
      </p:sp>
      <p:sp>
        <p:nvSpPr>
          <p:cNvPr id="3" name="内容占位符 2"/>
          <p:cNvSpPr>
            <a:spLocks noGrp="1"/>
          </p:cNvSpPr>
          <p:nvPr>
            <p:ph idx="1"/>
          </p:nvPr>
        </p:nvSpPr>
        <p:spPr>
          <a:xfrm>
            <a:off x="838200" y="1276985"/>
            <a:ext cx="10515600" cy="4705174"/>
          </a:xfrm>
        </p:spPr>
        <p:txBody>
          <a:bodyPr>
            <a:normAutofit fontScale="92500" lnSpcReduction="20000"/>
          </a:bodyPr>
          <a:lstStyle/>
          <a:p>
            <a:r>
              <a:rPr lang="zh-CN" altLang="en-US" sz="2600" smtClean="0"/>
              <a:t>概念</a:t>
            </a:r>
            <a:endParaRPr lang="en-US" altLang="zh-CN" sz="2600" smtClean="0"/>
          </a:p>
          <a:p>
            <a:pPr marL="457200" lvl="1" indent="0">
              <a:buNone/>
            </a:pPr>
            <a:r>
              <a:rPr lang="en-US" altLang="zh-CN" sz="2200" smtClean="0"/>
              <a:t>MySQL </a:t>
            </a:r>
            <a:r>
              <a:rPr lang="zh-CN" altLang="en-US" sz="2200"/>
              <a:t>主从复制是指数据可以从一个</a:t>
            </a:r>
            <a:r>
              <a:rPr lang="en-US" altLang="zh-CN" sz="2200"/>
              <a:t>MySQL</a:t>
            </a:r>
            <a:r>
              <a:rPr lang="zh-CN" altLang="en-US" sz="2200"/>
              <a:t>数据库服务器主节点复制到一个或多个从节点。</a:t>
            </a:r>
            <a:r>
              <a:rPr lang="en-US" altLang="zh-CN" sz="2200"/>
              <a:t>MySQL </a:t>
            </a:r>
            <a:r>
              <a:rPr lang="zh-CN" altLang="en-US" sz="2200"/>
              <a:t>默认采用异步复制方式，这样从节点不用一直访问主服务器来更新自己的数据，数据的更新可以在远程连接上进行，从节点可以复制主数据库中的所有数据库或者特定的数据库，或者特定的表</a:t>
            </a:r>
            <a:r>
              <a:rPr lang="zh-CN" altLang="en-US" sz="2200" smtClean="0"/>
              <a:t>。</a:t>
            </a:r>
            <a:endParaRPr lang="en-US" altLang="zh-CN" sz="2200" smtClean="0"/>
          </a:p>
          <a:p>
            <a:r>
              <a:rPr lang="zh-CN" altLang="en-US" smtClean="0"/>
              <a:t>主要用途</a:t>
            </a:r>
            <a:endParaRPr lang="en-US" altLang="zh-CN" smtClean="0"/>
          </a:p>
          <a:p>
            <a:pPr lvl="1"/>
            <a:r>
              <a:rPr lang="zh-CN" altLang="en-US" smtClean="0"/>
              <a:t>读写分离</a:t>
            </a:r>
            <a:endParaRPr lang="en-US" altLang="zh-CN"/>
          </a:p>
          <a:p>
            <a:pPr marL="914400" lvl="2" indent="0">
              <a:buNone/>
            </a:pPr>
            <a:r>
              <a:rPr lang="zh-CN" altLang="en-US" smtClean="0"/>
              <a:t>使用</a:t>
            </a:r>
            <a:r>
              <a:rPr lang="zh-CN" altLang="en-US"/>
              <a:t>主从复制，让主库负责写，从库负责读，这样，即使主库出现了锁表的情景，通过读从库也可以保证业务的正常运作。</a:t>
            </a:r>
            <a:endParaRPr lang="en-US" altLang="zh-CN" smtClean="0"/>
          </a:p>
          <a:p>
            <a:pPr lvl="1"/>
            <a:r>
              <a:rPr lang="zh-CN" altLang="en-US" smtClean="0"/>
              <a:t>实时备份</a:t>
            </a:r>
            <a:endParaRPr lang="en-US" altLang="zh-CN" smtClean="0"/>
          </a:p>
          <a:p>
            <a:pPr marL="914400" lvl="2" indent="0">
              <a:buNone/>
            </a:pPr>
            <a:r>
              <a:rPr lang="zh-CN" altLang="en-US"/>
              <a:t>当系统中某个节点发生故障时，可以方便的故障切换</a:t>
            </a:r>
            <a:endParaRPr lang="en-US" altLang="zh-CN" smtClean="0"/>
          </a:p>
          <a:p>
            <a:pPr lvl="1"/>
            <a:r>
              <a:rPr lang="zh-CN" altLang="en-US" smtClean="0"/>
              <a:t>高可用</a:t>
            </a:r>
            <a:r>
              <a:rPr lang="en-US" altLang="zh-CN" smtClean="0"/>
              <a:t>HA</a:t>
            </a:r>
          </a:p>
          <a:p>
            <a:pPr lvl="1"/>
            <a:r>
              <a:rPr lang="zh-CN" altLang="en-US" smtClean="0"/>
              <a:t>架构扩展</a:t>
            </a:r>
            <a:endParaRPr lang="en-US" altLang="zh-CN" smtClean="0"/>
          </a:p>
          <a:p>
            <a:pPr marL="914400" lvl="2" indent="0">
              <a:buNone/>
            </a:pPr>
            <a:r>
              <a:rPr lang="zh-CN" altLang="en-US"/>
              <a:t>随着系统中业务访问量的增大，如果是</a:t>
            </a:r>
            <a:r>
              <a:rPr lang="zh-CN" altLang="en-US" smtClean="0"/>
              <a:t>单机部署</a:t>
            </a:r>
            <a:r>
              <a:rPr lang="zh-CN" altLang="en-US"/>
              <a:t>数据库，就会导致</a:t>
            </a:r>
            <a:r>
              <a:rPr lang="en-US" altLang="zh-CN"/>
              <a:t>I/O</a:t>
            </a:r>
            <a:r>
              <a:rPr lang="zh-CN" altLang="en-US"/>
              <a:t>访问频率过高。有了主从复制，增加多个数据存储节点，将负载分布在多个从节点上，降低单机磁盘</a:t>
            </a:r>
            <a:r>
              <a:rPr lang="en-US" altLang="zh-CN"/>
              <a:t>I/O</a:t>
            </a:r>
            <a:r>
              <a:rPr lang="zh-CN" altLang="en-US"/>
              <a:t>访问的频率，提高单个机器的</a:t>
            </a:r>
            <a:r>
              <a:rPr lang="en-US" altLang="zh-CN"/>
              <a:t>I/O</a:t>
            </a:r>
            <a:r>
              <a:rPr lang="zh-CN" altLang="en-US"/>
              <a:t>性能。</a:t>
            </a:r>
          </a:p>
        </p:txBody>
      </p:sp>
    </p:spTree>
    <p:extLst>
      <p:ext uri="{BB962C8B-B14F-4D97-AF65-F5344CB8AC3E}">
        <p14:creationId xmlns:p14="http://schemas.microsoft.com/office/powerpoint/2010/main" val="3035654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主从形式</a:t>
            </a:r>
            <a:endParaRPr lang="zh-CN" altLang="en-US"/>
          </a:p>
        </p:txBody>
      </p:sp>
      <p:pic>
        <p:nvPicPr>
          <p:cNvPr id="4" name="图片 3"/>
          <p:cNvPicPr>
            <a:picLocks noChangeAspect="1"/>
          </p:cNvPicPr>
          <p:nvPr/>
        </p:nvPicPr>
        <p:blipFill>
          <a:blip r:embed="rId2"/>
          <a:stretch>
            <a:fillRect/>
          </a:stretch>
        </p:blipFill>
        <p:spPr>
          <a:xfrm>
            <a:off x="838200" y="1285301"/>
            <a:ext cx="4580125" cy="1546034"/>
          </a:xfrm>
          <a:prstGeom prst="rect">
            <a:avLst/>
          </a:prstGeom>
          <a:ln>
            <a:solidFill>
              <a:schemeClr val="accent1"/>
            </a:solidFill>
          </a:ln>
        </p:spPr>
      </p:pic>
      <p:sp>
        <p:nvSpPr>
          <p:cNvPr id="9" name="矩形 8"/>
          <p:cNvSpPr/>
          <p:nvPr/>
        </p:nvSpPr>
        <p:spPr>
          <a:xfrm>
            <a:off x="745475" y="3149985"/>
            <a:ext cx="6503624" cy="1015663"/>
          </a:xfrm>
          <a:prstGeom prst="rect">
            <a:avLst/>
          </a:prstGeom>
        </p:spPr>
        <p:txBody>
          <a:bodyPr wrap="square">
            <a:spAutoFit/>
          </a:bodyPr>
          <a:lstStyle/>
          <a:p>
            <a:r>
              <a:rPr lang="zh-CN" altLang="en-US" sz="2000"/>
              <a:t>一主一从和一主多从是最常见的主从架构，实施起来简单并且有效，不仅可以实现</a:t>
            </a:r>
            <a:r>
              <a:rPr lang="en-US" altLang="zh-CN" sz="2000"/>
              <a:t>HA</a:t>
            </a:r>
            <a:r>
              <a:rPr lang="zh-CN" altLang="en-US" sz="2000"/>
              <a:t>，而且还能读写分离，进而提升集群的并发能力</a:t>
            </a:r>
            <a:r>
              <a:rPr lang="zh-CN" altLang="en-US" sz="2000" smtClean="0"/>
              <a:t>。</a:t>
            </a:r>
            <a:endParaRPr lang="zh-CN" altLang="en-US" sz="2000"/>
          </a:p>
        </p:txBody>
      </p:sp>
      <p:pic>
        <p:nvPicPr>
          <p:cNvPr id="10" name="图片 9"/>
          <p:cNvPicPr>
            <a:picLocks noChangeAspect="1"/>
          </p:cNvPicPr>
          <p:nvPr/>
        </p:nvPicPr>
        <p:blipFill>
          <a:blip r:embed="rId3"/>
          <a:stretch>
            <a:fillRect/>
          </a:stretch>
        </p:blipFill>
        <p:spPr>
          <a:xfrm>
            <a:off x="7661104" y="1187947"/>
            <a:ext cx="3961691" cy="4286420"/>
          </a:xfrm>
          <a:prstGeom prst="rect">
            <a:avLst/>
          </a:prstGeom>
          <a:ln>
            <a:solidFill>
              <a:schemeClr val="accent1"/>
            </a:solidFill>
          </a:ln>
        </p:spPr>
      </p:pic>
    </p:spTree>
    <p:extLst>
      <p:ext uri="{BB962C8B-B14F-4D97-AF65-F5344CB8AC3E}">
        <p14:creationId xmlns:p14="http://schemas.microsoft.com/office/powerpoint/2010/main" val="1611208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主从形式</a:t>
            </a:r>
            <a:endParaRPr lang="zh-CN" altLang="en-US"/>
          </a:p>
        </p:txBody>
      </p:sp>
      <p:pic>
        <p:nvPicPr>
          <p:cNvPr id="4" name="图片 3"/>
          <p:cNvPicPr>
            <a:picLocks noChangeAspect="1"/>
          </p:cNvPicPr>
          <p:nvPr/>
        </p:nvPicPr>
        <p:blipFill>
          <a:blip r:embed="rId2"/>
          <a:stretch>
            <a:fillRect/>
          </a:stretch>
        </p:blipFill>
        <p:spPr>
          <a:xfrm>
            <a:off x="838200" y="1285301"/>
            <a:ext cx="4580125" cy="1546034"/>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6289312" y="1285301"/>
            <a:ext cx="4778652" cy="1546034"/>
          </a:xfrm>
          <a:prstGeom prst="rect">
            <a:avLst/>
          </a:prstGeom>
          <a:ln>
            <a:solidFill>
              <a:schemeClr val="accent1"/>
            </a:solidFill>
          </a:ln>
        </p:spPr>
      </p:pic>
      <p:sp>
        <p:nvSpPr>
          <p:cNvPr id="9" name="矩形 8"/>
          <p:cNvSpPr/>
          <p:nvPr/>
        </p:nvSpPr>
        <p:spPr>
          <a:xfrm>
            <a:off x="6289312" y="3038157"/>
            <a:ext cx="4778652" cy="1323439"/>
          </a:xfrm>
          <a:prstGeom prst="rect">
            <a:avLst/>
          </a:prstGeom>
        </p:spPr>
        <p:txBody>
          <a:bodyPr wrap="square">
            <a:spAutoFit/>
          </a:bodyPr>
          <a:lstStyle/>
          <a:p>
            <a:r>
              <a:rPr lang="zh-CN" altLang="en-US" sz="2000"/>
              <a:t>双主复制，也就是互做主从复制，每个</a:t>
            </a:r>
            <a:r>
              <a:rPr lang="en-US" altLang="zh-CN" sz="2000"/>
              <a:t>master</a:t>
            </a:r>
            <a:r>
              <a:rPr lang="zh-CN" altLang="en-US" sz="2000"/>
              <a:t>既是</a:t>
            </a:r>
            <a:r>
              <a:rPr lang="en-US" altLang="zh-CN" sz="2000"/>
              <a:t>master</a:t>
            </a:r>
            <a:r>
              <a:rPr lang="zh-CN" altLang="en-US" sz="2000"/>
              <a:t>，又是另外一台服务器的</a:t>
            </a:r>
            <a:r>
              <a:rPr lang="en-US" altLang="zh-CN" sz="2000"/>
              <a:t>slave</a:t>
            </a:r>
            <a:r>
              <a:rPr lang="zh-CN" altLang="en-US" sz="2000"/>
              <a:t>。这样任何一方所做的变更，都会通过复制应用到另外一方的数据库中。</a:t>
            </a:r>
          </a:p>
        </p:txBody>
      </p:sp>
    </p:spTree>
    <p:extLst>
      <p:ext uri="{BB962C8B-B14F-4D97-AF65-F5344CB8AC3E}">
        <p14:creationId xmlns:p14="http://schemas.microsoft.com/office/powerpoint/2010/main" val="746642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a:t>
            </a:r>
            <a:r>
              <a:rPr lang="zh-CN" altLang="en-US" smtClean="0"/>
              <a:t>主从形式</a:t>
            </a:r>
            <a:endParaRPr lang="zh-CN" altLang="en-US"/>
          </a:p>
        </p:txBody>
      </p:sp>
      <p:pic>
        <p:nvPicPr>
          <p:cNvPr id="6" name="图片 5"/>
          <p:cNvPicPr>
            <a:picLocks noChangeAspect="1"/>
          </p:cNvPicPr>
          <p:nvPr/>
        </p:nvPicPr>
        <p:blipFill>
          <a:blip r:embed="rId2"/>
          <a:stretch>
            <a:fillRect/>
          </a:stretch>
        </p:blipFill>
        <p:spPr>
          <a:xfrm>
            <a:off x="698679" y="966651"/>
            <a:ext cx="3520781" cy="3064384"/>
          </a:xfrm>
          <a:prstGeom prst="rect">
            <a:avLst/>
          </a:prstGeom>
          <a:ln>
            <a:solidFill>
              <a:schemeClr val="accent1"/>
            </a:solidFill>
          </a:ln>
        </p:spPr>
      </p:pic>
      <p:pic>
        <p:nvPicPr>
          <p:cNvPr id="8" name="图片 7"/>
          <p:cNvPicPr>
            <a:picLocks noChangeAspect="1"/>
          </p:cNvPicPr>
          <p:nvPr/>
        </p:nvPicPr>
        <p:blipFill>
          <a:blip r:embed="rId3"/>
          <a:stretch>
            <a:fillRect/>
          </a:stretch>
        </p:blipFill>
        <p:spPr>
          <a:xfrm>
            <a:off x="5921499" y="1262438"/>
            <a:ext cx="5632186" cy="1976860"/>
          </a:xfrm>
          <a:prstGeom prst="rect">
            <a:avLst/>
          </a:prstGeom>
          <a:ln>
            <a:solidFill>
              <a:schemeClr val="accent1"/>
            </a:solidFill>
          </a:ln>
        </p:spPr>
      </p:pic>
      <p:sp>
        <p:nvSpPr>
          <p:cNvPr id="3" name="矩形 2"/>
          <p:cNvSpPr/>
          <p:nvPr/>
        </p:nvSpPr>
        <p:spPr>
          <a:xfrm>
            <a:off x="698679" y="4247483"/>
            <a:ext cx="4490266" cy="1015663"/>
          </a:xfrm>
          <a:prstGeom prst="rect">
            <a:avLst/>
          </a:prstGeom>
        </p:spPr>
        <p:txBody>
          <a:bodyPr wrap="square">
            <a:spAutoFit/>
          </a:bodyPr>
          <a:lstStyle/>
          <a:p>
            <a:r>
              <a:rPr lang="zh-CN" altLang="en-US" sz="2000"/>
              <a:t>多主一从可以将多个</a:t>
            </a:r>
            <a:r>
              <a:rPr lang="en-US" altLang="zh-CN" sz="2000"/>
              <a:t>mysql</a:t>
            </a:r>
            <a:r>
              <a:rPr lang="zh-CN" altLang="en-US" sz="2000"/>
              <a:t>数据库备份到一台存储性能比较好的服务器上。</a:t>
            </a:r>
          </a:p>
          <a:p>
            <a:endParaRPr lang="zh-CN" altLang="en-US" sz="2000"/>
          </a:p>
        </p:txBody>
      </p:sp>
      <p:sp>
        <p:nvSpPr>
          <p:cNvPr id="9" name="矩形 8"/>
          <p:cNvSpPr/>
          <p:nvPr/>
        </p:nvSpPr>
        <p:spPr>
          <a:xfrm>
            <a:off x="5921499" y="3366469"/>
            <a:ext cx="5777174" cy="2246769"/>
          </a:xfrm>
          <a:prstGeom prst="rect">
            <a:avLst/>
          </a:prstGeom>
        </p:spPr>
        <p:txBody>
          <a:bodyPr wrap="square">
            <a:spAutoFit/>
          </a:bodyPr>
          <a:lstStyle/>
          <a:p>
            <a:r>
              <a:rPr lang="zh-CN" altLang="en-US" sz="2000"/>
              <a:t>级联复制模式下，部分</a:t>
            </a:r>
            <a:r>
              <a:rPr lang="en-US" altLang="zh-CN" sz="2000"/>
              <a:t>slave</a:t>
            </a:r>
            <a:r>
              <a:rPr lang="zh-CN" altLang="en-US" sz="2000"/>
              <a:t>的数据同步不连接主节点，而是连接从节点。因为如果主节点有太多的从节点，就会损耗一部分性能用于</a:t>
            </a:r>
            <a:r>
              <a:rPr lang="en-US" altLang="zh-CN" sz="2000"/>
              <a:t>replication</a:t>
            </a:r>
            <a:r>
              <a:rPr lang="zh-CN" altLang="en-US" sz="2000"/>
              <a:t>，那么我们可以让</a:t>
            </a:r>
            <a:r>
              <a:rPr lang="en-US" altLang="zh-CN" sz="2000"/>
              <a:t>3~5</a:t>
            </a:r>
            <a:r>
              <a:rPr lang="zh-CN" altLang="en-US" sz="2000"/>
              <a:t>个从节点连接主节点，其它从节点作为二级或者三级与从节点连接，这样不仅可以缓解主节点的压力，并且对数据一致性没有负面影响。</a:t>
            </a:r>
          </a:p>
        </p:txBody>
      </p:sp>
    </p:spTree>
    <p:extLst>
      <p:ext uri="{BB962C8B-B14F-4D97-AF65-F5344CB8AC3E}">
        <p14:creationId xmlns:p14="http://schemas.microsoft.com/office/powerpoint/2010/main" val="2882151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MySQL</a:t>
            </a:r>
            <a:r>
              <a:rPr lang="zh-CN" altLang="en-US" smtClean="0"/>
              <a:t>主从复制</a:t>
            </a:r>
            <a:endParaRPr lang="zh-CN" altLang="en-US"/>
          </a:p>
        </p:txBody>
      </p:sp>
      <p:pic>
        <p:nvPicPr>
          <p:cNvPr id="5" name="图片 4"/>
          <p:cNvPicPr>
            <a:picLocks noChangeAspect="1"/>
          </p:cNvPicPr>
          <p:nvPr/>
        </p:nvPicPr>
        <p:blipFill>
          <a:blip r:embed="rId3"/>
          <a:stretch>
            <a:fillRect/>
          </a:stretch>
        </p:blipFill>
        <p:spPr>
          <a:xfrm>
            <a:off x="1310741" y="1933302"/>
            <a:ext cx="9663240" cy="3789802"/>
          </a:xfrm>
          <a:prstGeom prst="rect">
            <a:avLst/>
          </a:prstGeom>
        </p:spPr>
      </p:pic>
      <p:sp>
        <p:nvSpPr>
          <p:cNvPr id="6" name="矩形 5"/>
          <p:cNvSpPr/>
          <p:nvPr/>
        </p:nvSpPr>
        <p:spPr>
          <a:xfrm>
            <a:off x="838199" y="966651"/>
            <a:ext cx="10608325" cy="707886"/>
          </a:xfrm>
          <a:prstGeom prst="rect">
            <a:avLst/>
          </a:prstGeom>
        </p:spPr>
        <p:txBody>
          <a:bodyPr wrap="square">
            <a:spAutoFit/>
          </a:bodyPr>
          <a:lstStyle/>
          <a:p>
            <a:r>
              <a:rPr lang="en-US" altLang="zh-CN" sz="2000"/>
              <a:t>MySQL</a:t>
            </a:r>
            <a:r>
              <a:rPr lang="zh-CN" altLang="en-US" sz="2000"/>
              <a:t>主从复制涉及到三个线程，一个运行在主节点（</a:t>
            </a:r>
            <a:r>
              <a:rPr lang="en-US" altLang="zh-CN" sz="2000"/>
              <a:t>log dump thread</a:t>
            </a:r>
            <a:r>
              <a:rPr lang="zh-CN" altLang="en-US" sz="2000"/>
              <a:t>），其余两个</a:t>
            </a:r>
            <a:r>
              <a:rPr lang="en-US" altLang="zh-CN" sz="2000"/>
              <a:t>(I/O thread, SQL thread)</a:t>
            </a:r>
            <a:r>
              <a:rPr lang="zh-CN" altLang="en-US" sz="2000"/>
              <a:t>运行在从节点，如下图所示</a:t>
            </a:r>
            <a:r>
              <a:rPr lang="en-US" altLang="zh-CN" sz="2000"/>
              <a:t>:</a:t>
            </a:r>
            <a:endParaRPr lang="zh-CN" altLang="en-US" sz="2000"/>
          </a:p>
        </p:txBody>
      </p:sp>
    </p:spTree>
    <p:extLst>
      <p:ext uri="{BB962C8B-B14F-4D97-AF65-F5344CB8AC3E}">
        <p14:creationId xmlns:p14="http://schemas.microsoft.com/office/powerpoint/2010/main" val="2391079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6249</TotalTime>
  <Words>2201</Words>
  <Application>Microsoft Office PowerPoint</Application>
  <PresentationFormat>宽屏</PresentationFormat>
  <Paragraphs>128</Paragraphs>
  <Slides>44</Slides>
  <Notes>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44</vt:i4>
      </vt:variant>
    </vt:vector>
  </HeadingPairs>
  <TitlesOfParts>
    <vt:vector size="48" baseType="lpstr">
      <vt:lpstr>等线</vt:lpstr>
      <vt:lpstr>等线 Light</vt:lpstr>
      <vt:lpstr>Arial</vt:lpstr>
      <vt:lpstr>Office 主题​​</vt:lpstr>
      <vt:lpstr>MySQL 网络存储方案</vt:lpstr>
      <vt:lpstr>PowerPoint 演示文稿</vt:lpstr>
      <vt:lpstr>MySQL多节点方案</vt:lpstr>
      <vt:lpstr>主从复制</vt:lpstr>
      <vt:lpstr>MySQL主从复制</vt:lpstr>
      <vt:lpstr>MySQL主从形式</vt:lpstr>
      <vt:lpstr>MySQL主从形式</vt:lpstr>
      <vt:lpstr>MySQL主从形式</vt:lpstr>
      <vt:lpstr>MySQL主从复制</vt:lpstr>
      <vt:lpstr>复制过程</vt:lpstr>
      <vt:lpstr>MySQL主从复制模式 - 异步模式</vt:lpstr>
      <vt:lpstr>MySQL主从复制模式 - 半同步模式</vt:lpstr>
      <vt:lpstr>MySQL主从复制模式 - 全同步模式</vt:lpstr>
      <vt:lpstr>MGR 群组复制</vt:lpstr>
      <vt:lpstr>MGR 群组复制</vt:lpstr>
      <vt:lpstr>MGR 群组复制</vt:lpstr>
      <vt:lpstr>MGR 群组复制</vt:lpstr>
      <vt:lpstr>MGR 群组复制</vt:lpstr>
      <vt:lpstr>MGR 群组复制</vt:lpstr>
      <vt:lpstr>MGR 群组复制</vt:lpstr>
      <vt:lpstr>MGR 群组复制 - 多主模式</vt:lpstr>
      <vt:lpstr>InnoDB集群</vt:lpstr>
      <vt:lpstr>InnoDB集群</vt:lpstr>
      <vt:lpstr>InnoDB集群</vt:lpstr>
      <vt:lpstr>InnoDB集群工作原理</vt:lpstr>
      <vt:lpstr>NDB集群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NDB集群架构</vt:lpstr>
      <vt:lpstr>NDB集群特性</vt:lpstr>
      <vt:lpstr>NDB存储引擎</vt:lpstr>
      <vt:lpstr>NDB功能节点</vt:lpstr>
      <vt:lpstr>NDB集群结构</vt:lpstr>
      <vt:lpstr>NDB API</vt:lpstr>
      <vt:lpstr>NDB优势</vt:lpstr>
      <vt:lpstr>NDB优势</vt:lpstr>
      <vt:lpstr>NDB劣势</vt:lpstr>
      <vt:lpstr>结束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RAID技术</dc:title>
  <dc:creator>pirenjie</dc:creator>
  <cp:lastModifiedBy>皮人杰 PIRENJIE</cp:lastModifiedBy>
  <cp:revision>531</cp:revision>
  <dcterms:created xsi:type="dcterms:W3CDTF">2020-09-24T12:40:36Z</dcterms:created>
  <dcterms:modified xsi:type="dcterms:W3CDTF">2021-12-07T08:27:50Z</dcterms:modified>
</cp:coreProperties>
</file>